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68" r:id="rId2"/>
    <p:sldId id="417" r:id="rId3"/>
    <p:sldId id="419" r:id="rId4"/>
    <p:sldId id="422" r:id="rId5"/>
    <p:sldId id="421" r:id="rId6"/>
    <p:sldId id="418" r:id="rId7"/>
    <p:sldId id="479" r:id="rId8"/>
    <p:sldId id="489" r:id="rId9"/>
    <p:sldId id="480" r:id="rId10"/>
    <p:sldId id="485" r:id="rId11"/>
    <p:sldId id="486" r:id="rId12"/>
    <p:sldId id="481" r:id="rId13"/>
    <p:sldId id="482" r:id="rId14"/>
    <p:sldId id="483" r:id="rId15"/>
    <p:sldId id="484" r:id="rId16"/>
    <p:sldId id="490" r:id="rId17"/>
    <p:sldId id="491" r:id="rId18"/>
    <p:sldId id="426" r:id="rId19"/>
    <p:sldId id="460" r:id="rId20"/>
    <p:sldId id="461" r:id="rId21"/>
    <p:sldId id="462" r:id="rId22"/>
    <p:sldId id="463" r:id="rId23"/>
    <p:sldId id="464" r:id="rId24"/>
    <p:sldId id="429" r:id="rId25"/>
    <p:sldId id="465" r:id="rId26"/>
    <p:sldId id="466" r:id="rId27"/>
    <p:sldId id="467" r:id="rId28"/>
    <p:sldId id="469" r:id="rId29"/>
    <p:sldId id="476" r:id="rId30"/>
    <p:sldId id="477" r:id="rId31"/>
    <p:sldId id="443" r:id="rId32"/>
    <p:sldId id="470" r:id="rId33"/>
    <p:sldId id="471" r:id="rId34"/>
    <p:sldId id="472" r:id="rId35"/>
    <p:sldId id="494" r:id="rId36"/>
    <p:sldId id="411" r:id="rId37"/>
    <p:sldId id="448" r:id="rId38"/>
    <p:sldId id="473" r:id="rId39"/>
    <p:sldId id="474" r:id="rId40"/>
    <p:sldId id="475" r:id="rId41"/>
    <p:sldId id="492" r:id="rId42"/>
    <p:sldId id="493" r:id="rId43"/>
    <p:sldId id="424" r:id="rId44"/>
    <p:sldId id="457" r:id="rId45"/>
    <p:sldId id="453" r:id="rId46"/>
    <p:sldId id="458" r:id="rId47"/>
    <p:sldId id="454" r:id="rId48"/>
    <p:sldId id="487" r:id="rId49"/>
    <p:sldId id="488" r:id="rId50"/>
    <p:sldId id="452" r:id="rId51"/>
    <p:sldId id="478" r:id="rId52"/>
    <p:sldId id="459" r:id="rId53"/>
    <p:sldId id="395" r:id="rId54"/>
    <p:sldId id="394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7" autoAdjust="0"/>
    <p:restoredTop sz="93793" autoAdjust="0"/>
  </p:normalViewPr>
  <p:slideViewPr>
    <p:cSldViewPr snapToGrid="0">
      <p:cViewPr varScale="1">
        <p:scale>
          <a:sx n="109" d="100"/>
          <a:sy n="109" d="100"/>
        </p:scale>
        <p:origin x="241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11.12.2020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217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489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057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506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78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5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33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966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252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382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1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62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8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06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360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06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55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23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40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8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7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94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09/01/2020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to Previous Results: 2D Projection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3D line of sight cone projection through plasma shell with center and full volume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16 lines for the cone by projection of detector corners through aperture corners</a:t>
            </a:r>
            <a:endParaRPr lang="de-DE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33" y="2535961"/>
            <a:ext cx="7352367" cy="40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7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b="52443"/>
          <a:stretch/>
        </p:blipFill>
        <p:spPr>
          <a:xfrm>
            <a:off x="2726019" y="2572653"/>
            <a:ext cx="4051920" cy="19307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to Previous Results: 2D Projection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3D line of sight cone projection through plasma shell with center and full volume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16 lines for the cone by projection of detector corners through aperture corners</a:t>
            </a:r>
            <a:endParaRPr lang="de-DE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49828"/>
          <a:stretch/>
        </p:blipFill>
        <p:spPr>
          <a:xfrm>
            <a:off x="2711669" y="4635062"/>
            <a:ext cx="4066269" cy="2086413"/>
          </a:xfrm>
          <a:prstGeom prst="rect">
            <a:avLst/>
          </a:prstGeom>
        </p:spPr>
      </p:pic>
      <p:sp>
        <p:nvSpPr>
          <p:cNvPr id="8" name="Textplatzhalter 5"/>
          <p:cNvSpPr txBox="1">
            <a:spLocks/>
          </p:cNvSpPr>
          <p:nvPr/>
        </p:nvSpPr>
        <p:spPr>
          <a:xfrm>
            <a:off x="8589473" y="3942891"/>
            <a:ext cx="160960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f</a:t>
            </a:r>
            <a:r>
              <a:rPr lang="en-US" b="0" dirty="0" smtClean="0"/>
              <a:t>ull cone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4273062" y="4165541"/>
            <a:ext cx="4276523" cy="608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>
            <a:off x="5785338" y="4195019"/>
            <a:ext cx="2764247" cy="70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5"/>
          <p:cNvSpPr txBox="1">
            <a:spLocks/>
          </p:cNvSpPr>
          <p:nvPr/>
        </p:nvSpPr>
        <p:spPr>
          <a:xfrm>
            <a:off x="8589473" y="5512546"/>
            <a:ext cx="179424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center cone</a:t>
            </a:r>
          </a:p>
        </p:txBody>
      </p:sp>
      <p:cxnSp>
        <p:nvCxnSpPr>
          <p:cNvPr id="14" name="Gerade Verbindung mit Pfeil 13"/>
          <p:cNvCxnSpPr>
            <a:stCxn id="13" idx="1"/>
          </p:cNvCxnSpPr>
          <p:nvPr/>
        </p:nvCxnSpPr>
        <p:spPr>
          <a:xfrm flipH="1">
            <a:off x="6699739" y="5735197"/>
            <a:ext cx="1889734" cy="17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"/>
          <p:cNvSpPr txBox="1">
            <a:spLocks/>
          </p:cNvSpPr>
          <p:nvPr/>
        </p:nvSpPr>
        <p:spPr>
          <a:xfrm>
            <a:off x="8566864" y="5026665"/>
            <a:ext cx="2414728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c</a:t>
            </a:r>
            <a:r>
              <a:rPr lang="en-US" b="0" dirty="0" smtClean="0"/>
              <a:t>enter + 0.1 * full</a:t>
            </a:r>
          </a:p>
        </p:txBody>
      </p:sp>
      <p:cxnSp>
        <p:nvCxnSpPr>
          <p:cNvPr id="19" name="Gerade Verbindung mit Pfeil 18"/>
          <p:cNvCxnSpPr/>
          <p:nvPr/>
        </p:nvCxnSpPr>
        <p:spPr>
          <a:xfrm flipH="1">
            <a:off x="5785338" y="5237936"/>
            <a:ext cx="2781527" cy="38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5943600" y="3059419"/>
            <a:ext cx="2605986" cy="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/>
          <p:cNvSpPr txBox="1">
            <a:spLocks/>
          </p:cNvSpPr>
          <p:nvPr/>
        </p:nvSpPr>
        <p:spPr>
          <a:xfrm>
            <a:off x="8577749" y="2836769"/>
            <a:ext cx="160960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reference</a:t>
            </a:r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8577749" y="3247853"/>
            <a:ext cx="160960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calculated</a:t>
            </a:r>
          </a:p>
        </p:txBody>
      </p:sp>
      <p:cxnSp>
        <p:nvCxnSpPr>
          <p:cNvPr id="22" name="Gerade Verbindung mit Pfeil 21"/>
          <p:cNvCxnSpPr/>
          <p:nvPr/>
        </p:nvCxnSpPr>
        <p:spPr>
          <a:xfrm flipH="1" flipV="1">
            <a:off x="6096000" y="2862034"/>
            <a:ext cx="2493473" cy="61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8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to Previous Results: 2D Projection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21155"/>
            <a:ext cx="11233150" cy="8779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Applicable? If so, to what degree resemblance to real 3D geometry?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3D is result of condensing toroidal cells into plane of camera, 2D is directly only from plane with out-of</a:t>
            </a:r>
            <a:r>
              <a:rPr lang="en-US" b="0" dirty="0"/>
              <a:t>-</a:t>
            </a:r>
            <a:r>
              <a:rPr lang="en-US" b="0" dirty="0" smtClean="0"/>
              <a:t>plane fix for length</a:t>
            </a:r>
            <a:endParaRPr lang="de-DE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46" y="3036282"/>
            <a:ext cx="3541388" cy="36311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54" y="3036280"/>
            <a:ext cx="3508646" cy="3597552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>
            <a:off x="2168891" y="2612246"/>
            <a:ext cx="382465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3D line section in cells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6809747" y="2612246"/>
            <a:ext cx="382465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2</a:t>
            </a:r>
            <a:r>
              <a:rPr lang="en-US" u="sng" dirty="0" smtClean="0"/>
              <a:t>D line section in cells</a:t>
            </a:r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5230812" y="5545783"/>
            <a:ext cx="382465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asymmetry</a:t>
            </a:r>
          </a:p>
        </p:txBody>
      </p:sp>
      <p:sp>
        <p:nvSpPr>
          <p:cNvPr id="19" name="Textplatzhalter 5"/>
          <p:cNvSpPr txBox="1">
            <a:spLocks/>
          </p:cNvSpPr>
          <p:nvPr/>
        </p:nvSpPr>
        <p:spPr>
          <a:xfrm>
            <a:off x="8615511" y="2255693"/>
            <a:ext cx="382465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s</a:t>
            </a:r>
            <a:r>
              <a:rPr lang="en-US" b="0" dirty="0" smtClean="0"/>
              <a:t>maller maximum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9847385" y="2612246"/>
            <a:ext cx="134815" cy="445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>
            <a:off x="5134708" y="2478343"/>
            <a:ext cx="3453911" cy="57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 flipV="1">
            <a:off x="3877408" y="4835056"/>
            <a:ext cx="2093890" cy="75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V="1">
            <a:off x="6096000" y="4721469"/>
            <a:ext cx="2519511" cy="90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83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to Previous Results: 2D Projection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21155"/>
            <a:ext cx="11233150" cy="8779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Applicable? If so, to what degree resemblance to real 3D geometry?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3D is result of condensing toroidal cells into plane of camera, 2D is directly only from plane with out of plane fix for length</a:t>
            </a:r>
            <a:endParaRPr lang="de-DE" b="0" dirty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2168891" y="2612246"/>
            <a:ext cx="382465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3D line section in cells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6809747" y="2612246"/>
            <a:ext cx="382465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2</a:t>
            </a:r>
            <a:r>
              <a:rPr lang="en-US" u="sng" dirty="0" smtClean="0"/>
              <a:t>D line section in cells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27" y="3017747"/>
            <a:ext cx="3706997" cy="370372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15" y="3017747"/>
            <a:ext cx="3721863" cy="3718581"/>
          </a:xfrm>
          <a:prstGeom prst="rect">
            <a:avLst/>
          </a:prstGeom>
        </p:spPr>
      </p:pic>
      <p:sp>
        <p:nvSpPr>
          <p:cNvPr id="11" name="Textplatzhalter 5"/>
          <p:cNvSpPr txBox="1">
            <a:spLocks/>
          </p:cNvSpPr>
          <p:nvPr/>
        </p:nvSpPr>
        <p:spPr>
          <a:xfrm>
            <a:off x="5503373" y="5545783"/>
            <a:ext cx="382465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coverage</a:t>
            </a:r>
          </a:p>
        </p:txBody>
      </p:sp>
      <p:cxnSp>
        <p:nvCxnSpPr>
          <p:cNvPr id="12" name="Gerade Verbindung mit Pfeil 11"/>
          <p:cNvCxnSpPr/>
          <p:nvPr/>
        </p:nvCxnSpPr>
        <p:spPr>
          <a:xfrm flipV="1">
            <a:off x="6096000" y="5336931"/>
            <a:ext cx="2924908" cy="290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4424875" y="5336931"/>
            <a:ext cx="1671125" cy="30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24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to Previous Results: 2D Projection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21155"/>
            <a:ext cx="11233150" cy="8779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Applicable? If so, to what degree resemblance to real 3D geometry?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3D is result of condensing toroidal cells into plane of camera, 2D is directly only from plane with out of plane fix for length</a:t>
            </a:r>
            <a:endParaRPr lang="de-DE" b="0" dirty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2168891" y="2612246"/>
            <a:ext cx="382465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3D line section in cells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6809747" y="2612246"/>
            <a:ext cx="3824653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2</a:t>
            </a:r>
            <a:r>
              <a:rPr lang="en-US" u="sng" dirty="0" smtClean="0"/>
              <a:t>D line section in cells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32" y="3015345"/>
            <a:ext cx="3700822" cy="369755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6" y="3015344"/>
            <a:ext cx="3689951" cy="36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7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to Previous Results: 2D Projection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21155"/>
            <a:ext cx="11233150" cy="8779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Applicable? If so, to what degree resemblance to real 3D geometry?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3D is result of condensing toroidal cells into plane of camera, 2D is directly only from plane with out of plane fix for length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u="sng" dirty="0" smtClean="0"/>
              <a:t>CONCLUSION: </a:t>
            </a:r>
            <a:r>
              <a:rPr lang="en-US" b="0" dirty="0" smtClean="0"/>
              <a:t>2D projection possible, does not entirely represent the full 3D setup of the Bolometry system at W7-X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for a more planar line of sight cone projection might be applicable, has to be treated in camera plane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b</a:t>
            </a:r>
            <a:r>
              <a:rPr lang="en-US" b="0" dirty="0" smtClean="0"/>
              <a:t>iggest deviance from coverage of pixel areas (or not) which can not be accounted for in 2D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u="sng" dirty="0"/>
              <a:t>n</a:t>
            </a:r>
            <a:r>
              <a:rPr lang="en-US" u="sng" dirty="0" smtClean="0"/>
              <a:t>ext: results from 3D calculations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268293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Poloidal Gradient Factor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133409"/>
            <a:ext cx="5661791" cy="377242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84" y="1755248"/>
            <a:ext cx="5071488" cy="3150581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57" y="5513954"/>
            <a:ext cx="6208471" cy="114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9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Poloidal Gradient Factor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1188697"/>
            <a:ext cx="6208471" cy="114206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8" y="2688050"/>
            <a:ext cx="5099063" cy="34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8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23" y="1061049"/>
            <a:ext cx="4725983" cy="542601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649"/>
            <a:ext cx="3505037" cy="58714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8297192" y="1535502"/>
            <a:ext cx="3786996" cy="46065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adiation power calculated </a:t>
            </a:r>
            <a:r>
              <a:rPr lang="en-US" b="0" i="1" dirty="0" smtClean="0"/>
              <a:t>as usual</a:t>
            </a:r>
            <a:r>
              <a:rPr lang="en-US" b="0" dirty="0" smtClean="0"/>
              <a:t> like in experiments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t</a:t>
            </a:r>
            <a:r>
              <a:rPr lang="en-US" b="0" dirty="0" smtClean="0"/>
              <a:t>otal &amp; core power estimated by hollow cylinders of </a:t>
            </a:r>
            <a:r>
              <a:rPr lang="en-US" b="0" dirty="0" err="1" smtClean="0"/>
              <a:t>fluxsurfaces</a:t>
            </a:r>
            <a:r>
              <a:rPr lang="en-US" b="0" dirty="0" smtClean="0"/>
              <a:t> from radial profile</a:t>
            </a:r>
            <a:r>
              <a:rPr lang="en-US" b="0" dirty="0"/>
              <a:t> </a:t>
            </a:r>
            <a:r>
              <a:rPr lang="en-US" b="0" dirty="0" smtClean="0"/>
              <a:t>(unit errors, fix needed)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X² measurement for congruence of forward and backward profiles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 (1.0 optimum)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cxnSp>
        <p:nvCxnSpPr>
          <p:cNvPr id="23" name="Gewinkelter Verbinder 22"/>
          <p:cNvCxnSpPr/>
          <p:nvPr/>
        </p:nvCxnSpPr>
        <p:spPr>
          <a:xfrm rot="5400000" flipH="1" flipV="1">
            <a:off x="6245527" y="2536166"/>
            <a:ext cx="2631055" cy="15268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5"/>
          <p:cNvSpPr txBox="1">
            <a:spLocks/>
          </p:cNvSpPr>
          <p:nvPr/>
        </p:nvSpPr>
        <p:spPr>
          <a:xfrm>
            <a:off x="1605442" y="300876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1779262" y="125127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cxnSp>
        <p:nvCxnSpPr>
          <p:cNvPr id="29" name="Gewinkelter Verbinder 28"/>
          <p:cNvCxnSpPr/>
          <p:nvPr/>
        </p:nvCxnSpPr>
        <p:spPr>
          <a:xfrm>
            <a:off x="5538158" y="2794958"/>
            <a:ext cx="2786336" cy="7196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r Verbinder 21"/>
          <p:cNvCxnSpPr/>
          <p:nvPr/>
        </p:nvCxnSpPr>
        <p:spPr>
          <a:xfrm>
            <a:off x="6650966" y="4615132"/>
            <a:ext cx="1673528" cy="2857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5"/>
          <p:cNvSpPr txBox="1">
            <a:spLocks/>
          </p:cNvSpPr>
          <p:nvPr/>
        </p:nvSpPr>
        <p:spPr>
          <a:xfrm>
            <a:off x="8758949" y="998824"/>
            <a:ext cx="2446502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</a:t>
            </a:r>
            <a:r>
              <a:rPr lang="en-US" u="sng" dirty="0" smtClean="0"/>
              <a:t>eneral remarks</a:t>
            </a:r>
          </a:p>
        </p:txBody>
      </p:sp>
    </p:spTree>
    <p:extLst>
      <p:ext uri="{BB962C8B-B14F-4D97-AF65-F5344CB8AC3E}">
        <p14:creationId xmlns:p14="http://schemas.microsoft.com/office/powerpoint/2010/main" val="350304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23" y="1061049"/>
            <a:ext cx="4725983" cy="542601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" y="967649"/>
            <a:ext cx="3502297" cy="58714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8394795" y="1539481"/>
            <a:ext cx="3786996" cy="49798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radial profile peak localization and width of distribution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X</a:t>
            </a:r>
            <a:r>
              <a:rPr lang="de-DE" b="0" dirty="0"/>
              <a:t>²</a:t>
            </a:r>
            <a:r>
              <a:rPr lang="en-US" b="0" dirty="0"/>
              <a:t> quality does not necessarily equal best tomogram, hence the need for 2D relative deviation as measure to find best </a:t>
            </a:r>
            <a:r>
              <a:rPr lang="en-US" b="0" dirty="0" smtClean="0"/>
              <a:t>fit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deviation </a:t>
            </a:r>
            <a:r>
              <a:rPr lang="en-US" b="0" dirty="0" smtClean="0"/>
              <a:t>percentage </a:t>
            </a:r>
            <a:r>
              <a:rPr lang="en-US" b="0" dirty="0"/>
              <a:t>relative to area of cell &amp; domain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1605442" y="300876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1779262" y="125127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cxnSp>
        <p:nvCxnSpPr>
          <p:cNvPr id="29" name="Gewinkelter Verbinder 28"/>
          <p:cNvCxnSpPr/>
          <p:nvPr/>
        </p:nvCxnSpPr>
        <p:spPr>
          <a:xfrm flipV="1">
            <a:off x="6305909" y="2216989"/>
            <a:ext cx="2088886" cy="142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r Verbinder 15"/>
          <p:cNvCxnSpPr/>
          <p:nvPr/>
        </p:nvCxnSpPr>
        <p:spPr>
          <a:xfrm flipV="1">
            <a:off x="1779262" y="6356350"/>
            <a:ext cx="661553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5"/>
          <p:cNvSpPr txBox="1">
            <a:spLocks/>
          </p:cNvSpPr>
          <p:nvPr/>
        </p:nvSpPr>
        <p:spPr>
          <a:xfrm>
            <a:off x="8758949" y="998824"/>
            <a:ext cx="2446502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</a:t>
            </a:r>
            <a:r>
              <a:rPr lang="en-US" u="sng" dirty="0" smtClean="0"/>
              <a:t>eneral remarks</a:t>
            </a:r>
          </a:p>
        </p:txBody>
      </p:sp>
    </p:spTree>
    <p:extLst>
      <p:ext uri="{BB962C8B-B14F-4D97-AF65-F5344CB8AC3E}">
        <p14:creationId xmlns:p14="http://schemas.microsoft.com/office/powerpoint/2010/main" val="150844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Previously: Geometry Sensitivity Study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21422" y="1196523"/>
            <a:ext cx="11471774" cy="49222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radiation feedback controlled discharge 20181010.032 shows transitions from no-stationary radiation states between 90%-100% radiation fraction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with STRAHL simulate radiation profiles, given the electron temperature and density at distinct radiation fraction levels to investigate intrinsic (</a:t>
            </a:r>
            <a:r>
              <a:rPr lang="de-DE" b="0" dirty="0" err="1" smtClean="0"/>
              <a:t>oxygen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carbon</a:t>
            </a:r>
            <a:r>
              <a:rPr lang="de-DE" b="0" dirty="0" smtClean="0"/>
              <a:t>) </a:t>
            </a:r>
            <a:r>
              <a:rPr lang="de-DE" b="0" dirty="0" err="1" smtClean="0"/>
              <a:t>impurity</a:t>
            </a:r>
            <a:r>
              <a:rPr lang="de-DE" b="0" dirty="0" smtClean="0"/>
              <a:t> </a:t>
            </a:r>
            <a:r>
              <a:rPr lang="de-DE" b="0" dirty="0" err="1" smtClean="0"/>
              <a:t>radiation</a:t>
            </a:r>
            <a:endParaRPr lang="de-DE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b="0" dirty="0" smtClean="0"/>
              <a:t>STRAHL  </a:t>
            </a:r>
            <a:r>
              <a:rPr lang="de-DE" b="0" dirty="0" err="1" smtClean="0"/>
              <a:t>profiles</a:t>
            </a:r>
            <a:r>
              <a:rPr lang="de-DE" b="0" dirty="0" smtClean="0"/>
              <a:t> </a:t>
            </a:r>
            <a:r>
              <a:rPr lang="de-DE" b="0" dirty="0" err="1" smtClean="0"/>
              <a:t>show</a:t>
            </a:r>
            <a:r>
              <a:rPr lang="de-DE" b="0" dirty="0" smtClean="0"/>
              <a:t> </a:t>
            </a:r>
            <a:r>
              <a:rPr lang="de-DE" b="0" dirty="0" err="1" smtClean="0"/>
              <a:t>asymmetric</a:t>
            </a:r>
            <a:r>
              <a:rPr lang="de-DE" b="0" dirty="0" smtClean="0"/>
              <a:t> </a:t>
            </a:r>
            <a:r>
              <a:rPr lang="de-DE" b="0" dirty="0" err="1" smtClean="0"/>
              <a:t>chordal</a:t>
            </a:r>
            <a:r>
              <a:rPr lang="de-DE" b="0" dirty="0" smtClean="0"/>
              <a:t> </a:t>
            </a:r>
            <a:r>
              <a:rPr lang="de-DE" b="0" dirty="0" err="1" smtClean="0"/>
              <a:t>profiles</a:t>
            </a:r>
            <a:r>
              <a:rPr lang="de-DE" b="0" dirty="0" smtClean="0"/>
              <a:t> after </a:t>
            </a:r>
            <a:r>
              <a:rPr lang="de-DE" b="0" dirty="0" err="1" smtClean="0"/>
              <a:t>forward</a:t>
            </a:r>
            <a:r>
              <a:rPr lang="de-DE" b="0" dirty="0" smtClean="0"/>
              <a:t> </a:t>
            </a:r>
            <a:r>
              <a:rPr lang="de-DE" b="0" dirty="0" err="1" smtClean="0"/>
              <a:t>calculation</a:t>
            </a:r>
            <a:r>
              <a:rPr lang="de-DE" b="0" dirty="0" smtClean="0"/>
              <a:t> </a:t>
            </a:r>
            <a:r>
              <a:rPr lang="de-DE" b="0" dirty="0" err="1" smtClean="0"/>
              <a:t>with</a:t>
            </a:r>
            <a:r>
              <a:rPr lang="de-DE" b="0" dirty="0" smtClean="0"/>
              <a:t> </a:t>
            </a:r>
            <a:r>
              <a:rPr lang="de-DE" b="0" dirty="0" err="1" smtClean="0"/>
              <a:t>emissivity</a:t>
            </a:r>
            <a:r>
              <a:rPr lang="de-DE" b="0" dirty="0" smtClean="0"/>
              <a:t> </a:t>
            </a:r>
            <a:r>
              <a:rPr lang="de-DE" b="0" dirty="0" err="1" smtClean="0"/>
              <a:t>matrices</a:t>
            </a:r>
            <a:r>
              <a:rPr lang="de-DE" b="0" dirty="0" smtClean="0"/>
              <a:t>, </a:t>
            </a:r>
            <a:r>
              <a:rPr lang="de-DE" b="0" dirty="0" err="1" smtClean="0"/>
              <a:t>though</a:t>
            </a:r>
            <a:r>
              <a:rPr lang="de-DE" b="0" dirty="0" smtClean="0"/>
              <a:t> </a:t>
            </a:r>
            <a:r>
              <a:rPr lang="de-DE" b="0" dirty="0" err="1" smtClean="0"/>
              <a:t>being</a:t>
            </a:r>
            <a:r>
              <a:rPr lang="de-DE" b="0" dirty="0" smtClean="0"/>
              <a:t> </a:t>
            </a:r>
            <a:r>
              <a:rPr lang="de-DE" b="0" dirty="0" err="1" smtClean="0"/>
              <a:t>intrinsicly</a:t>
            </a:r>
            <a:r>
              <a:rPr lang="de-DE" b="0" dirty="0" smtClean="0"/>
              <a:t> </a:t>
            </a:r>
            <a:r>
              <a:rPr lang="de-DE" b="0" dirty="0" err="1" smtClean="0"/>
              <a:t>symmetric</a:t>
            </a:r>
            <a:endParaRPr lang="de-DE" b="0" dirty="0" smtClean="0"/>
          </a:p>
          <a:p>
            <a:pPr marL="0" indent="0">
              <a:buNone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69044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23" y="1061049"/>
            <a:ext cx="4725983" cy="542601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" y="967649"/>
            <a:ext cx="3502297" cy="58714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8341743" y="1461214"/>
            <a:ext cx="3786996" cy="5589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smoothing along </a:t>
            </a:r>
            <a:r>
              <a:rPr lang="en-US" b="0" dirty="0" err="1"/>
              <a:t>fluxsurfaces</a:t>
            </a:r>
            <a:r>
              <a:rPr lang="en-US" b="0" dirty="0"/>
              <a:t>, according </a:t>
            </a:r>
            <a:r>
              <a:rPr lang="en-US" b="0" dirty="0" smtClean="0"/>
              <a:t>to weighting of derivatives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dX</a:t>
            </a:r>
            <a:r>
              <a:rPr lang="en-US" b="0" dirty="0" smtClean="0"/>
              <a:t>: gradient in radial direction; does not change across inversion domain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dY</a:t>
            </a:r>
            <a:r>
              <a:rPr lang="en-US" b="0" dirty="0" smtClean="0"/>
              <a:t>: poloidal gradient length scale; high at center/inside confinement area, small outside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dY</a:t>
            </a:r>
            <a:r>
              <a:rPr lang="en-US" b="0" dirty="0" smtClean="0"/>
              <a:t>’: weighted poloidal gradient with input profile</a:t>
            </a:r>
            <a:endParaRPr lang="en-US" b="0" dirty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1605442" y="300876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1779262" y="125127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cxnSp>
        <p:nvCxnSpPr>
          <p:cNvPr id="16" name="Gewinkelter Verbinder 15"/>
          <p:cNvCxnSpPr/>
          <p:nvPr/>
        </p:nvCxnSpPr>
        <p:spPr>
          <a:xfrm flipV="1">
            <a:off x="7126712" y="1669212"/>
            <a:ext cx="1268083" cy="5615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winkelter Verbinder 12"/>
          <p:cNvCxnSpPr/>
          <p:nvPr/>
        </p:nvCxnSpPr>
        <p:spPr>
          <a:xfrm>
            <a:off x="4727275" y="2061713"/>
            <a:ext cx="3614468" cy="11569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r Verbinder 17"/>
          <p:cNvCxnSpPr/>
          <p:nvPr/>
        </p:nvCxnSpPr>
        <p:spPr>
          <a:xfrm>
            <a:off x="4694189" y="2242868"/>
            <a:ext cx="3647554" cy="2044460"/>
          </a:xfrm>
          <a:prstGeom prst="bentConnector3">
            <a:avLst>
              <a:gd name="adj1" fmla="val 471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winkelter Verbinder 19"/>
          <p:cNvCxnSpPr/>
          <p:nvPr/>
        </p:nvCxnSpPr>
        <p:spPr>
          <a:xfrm>
            <a:off x="4694189" y="2406770"/>
            <a:ext cx="3700606" cy="3347049"/>
          </a:xfrm>
          <a:prstGeom prst="bentConnector3">
            <a:avLst>
              <a:gd name="adj1" fmla="val 42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5"/>
          <p:cNvSpPr txBox="1">
            <a:spLocks/>
          </p:cNvSpPr>
          <p:nvPr/>
        </p:nvSpPr>
        <p:spPr>
          <a:xfrm>
            <a:off x="8758949" y="998824"/>
            <a:ext cx="2446502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</a:t>
            </a:r>
            <a:r>
              <a:rPr lang="en-US" u="sng" dirty="0" smtClean="0"/>
              <a:t>eneral remarks</a:t>
            </a:r>
          </a:p>
        </p:txBody>
      </p:sp>
    </p:spTree>
    <p:extLst>
      <p:ext uri="{BB962C8B-B14F-4D97-AF65-F5344CB8AC3E}">
        <p14:creationId xmlns:p14="http://schemas.microsoft.com/office/powerpoint/2010/main" val="4170993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23" y="1061049"/>
            <a:ext cx="4725983" cy="542601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" y="967649"/>
            <a:ext cx="3502297" cy="58714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8341743" y="1461214"/>
            <a:ext cx="3786996" cy="5589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very unrealistic, hard to reconstruct surrogate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adial positioning good if K profile dialed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poloidal smoothing at minimum, smaller values yield artifacts or redistribution to different areas of domain</a:t>
            </a: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calculated powers match</a:t>
            </a:r>
            <a:endParaRPr lang="en-US" b="0" dirty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1605442" y="300876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1779262" y="125127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8758949" y="998824"/>
            <a:ext cx="2446502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o</a:t>
            </a:r>
            <a:r>
              <a:rPr lang="en-US" u="sng" dirty="0" smtClean="0"/>
              <a:t>n the surrogate</a:t>
            </a:r>
          </a:p>
        </p:txBody>
      </p:sp>
    </p:spTree>
    <p:extLst>
      <p:ext uri="{BB962C8B-B14F-4D97-AF65-F5344CB8AC3E}">
        <p14:creationId xmlns:p14="http://schemas.microsoft.com/office/powerpoint/2010/main" val="71249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280"/>
            <a:ext cx="3517365" cy="58579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8341743" y="1062446"/>
            <a:ext cx="3786996" cy="59886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radial position equally accurate, reflected as well in radial profile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poloidal smoothing worse, suspect to tangential lines of sight from vertical camera arrays</a:t>
            </a: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e</a:t>
            </a:r>
            <a:r>
              <a:rPr lang="en-US" b="0" dirty="0" smtClean="0"/>
              <a:t>xtrapolated radiation power loss from chordal profiles ~80-100% lower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absorption of </a:t>
            </a:r>
            <a:r>
              <a:rPr lang="en-US" b="0" dirty="0" err="1" smtClean="0"/>
              <a:t>HBCm</a:t>
            </a:r>
            <a:r>
              <a:rPr lang="en-US" b="0" dirty="0"/>
              <a:t> </a:t>
            </a:r>
            <a:r>
              <a:rPr lang="en-US" b="0" dirty="0" smtClean="0"/>
              <a:t>smaller and 2x the 2D error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1605442" y="300876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1605442" y="125127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66" y="1251273"/>
            <a:ext cx="4889687" cy="48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1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7943"/>
            <a:ext cx="3191608" cy="58980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Bright 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322881" y="300166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410804" y="125090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908" y="957943"/>
            <a:ext cx="3041491" cy="5763532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3337314" y="1250909"/>
            <a:ext cx="5164848" cy="51054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canning over the radial position of the ring, e.g. in units of the minor radius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adial peak location matched accurately, although peak/profile shape distorted in radial direction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X</a:t>
            </a:r>
            <a:r>
              <a:rPr lang="de-DE" b="0" dirty="0" smtClean="0"/>
              <a:t>²</a:t>
            </a:r>
            <a:r>
              <a:rPr lang="en-US" b="0" dirty="0" smtClean="0"/>
              <a:t> fits perfectly until degeneration when only edge of domain is bright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incorporated </a:t>
            </a:r>
            <a:r>
              <a:rPr lang="en-US" i="1" u="sng" dirty="0" smtClean="0"/>
              <a:t>Pearson coefficient </a:t>
            </a:r>
            <a:r>
              <a:rPr lang="en-US" u="sng" dirty="0" smtClean="0"/>
              <a:t>measures cross correlation between 2D profiles of phantom and tomogram</a:t>
            </a:r>
            <a:r>
              <a:rPr lang="en-US" b="0" dirty="0" smtClean="0"/>
              <a:t>, i.e. better number for 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1" dirty="0" smtClean="0"/>
              <a:t>X</a:t>
            </a:r>
            <a:r>
              <a:rPr lang="de-DE" b="0" i="1" dirty="0" smtClean="0"/>
              <a:t>²</a:t>
            </a:r>
            <a:r>
              <a:rPr lang="en-US" b="0" i="1" dirty="0" smtClean="0"/>
              <a:t> optimum is not matched  with neither Pearson </a:t>
            </a:r>
            <a:r>
              <a:rPr lang="en-US" b="0" i="1" dirty="0" err="1" smtClean="0"/>
              <a:t>coeff</a:t>
            </a:r>
            <a:r>
              <a:rPr lang="en-US" b="0" i="1" dirty="0" smtClean="0"/>
              <a:t>. or 2D deviance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7763608" y="4484077"/>
            <a:ext cx="2218592" cy="1310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15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7943"/>
            <a:ext cx="3191608" cy="58980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Bright 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322881" y="300166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410804" y="125090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908" y="957943"/>
            <a:ext cx="3041491" cy="576353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8" y="957943"/>
            <a:ext cx="4419401" cy="4419401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>
            <a:off x="3474225" y="5377344"/>
            <a:ext cx="5173640" cy="1234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g</a:t>
            </a:r>
            <a:r>
              <a:rPr lang="en-US" b="0" dirty="0" smtClean="0"/>
              <a:t>ood radial match, broader distribution and lower intensity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o</a:t>
            </a:r>
            <a:r>
              <a:rPr lang="en-US" b="0" dirty="0" smtClean="0"/>
              <a:t>verall integrated power however equal</a:t>
            </a:r>
          </a:p>
        </p:txBody>
      </p:sp>
    </p:spTree>
    <p:extLst>
      <p:ext uri="{BB962C8B-B14F-4D97-AF65-F5344CB8AC3E}">
        <p14:creationId xmlns:p14="http://schemas.microsoft.com/office/powerpoint/2010/main" val="283572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9569"/>
            <a:ext cx="3138854" cy="58005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Bright Ring w. 5% error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322881" y="3001664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410804" y="125090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866" y="1055077"/>
            <a:ext cx="3066533" cy="581098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70" y="955091"/>
            <a:ext cx="4281854" cy="4281854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3474225" y="5377344"/>
            <a:ext cx="5173640" cy="1061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ame chordal profiles with 5% random error, yields same 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5% error double of measured</a:t>
            </a:r>
          </a:p>
        </p:txBody>
      </p:sp>
    </p:spTree>
    <p:extLst>
      <p:ext uri="{BB962C8B-B14F-4D97-AF65-F5344CB8AC3E}">
        <p14:creationId xmlns:p14="http://schemas.microsoft.com/office/powerpoint/2010/main" val="4186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Double Bright Rings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54" y="923192"/>
            <a:ext cx="3109546" cy="58924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192"/>
            <a:ext cx="3174023" cy="58655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08" y="1318846"/>
            <a:ext cx="4413738" cy="4413738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>
            <a:off x="3337314" y="5688623"/>
            <a:ext cx="5173640" cy="1061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lear separation of radiation zones, also radial profile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2022231" y="2963008"/>
            <a:ext cx="5055577" cy="70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>
            <a:off x="6377354" y="1793828"/>
            <a:ext cx="4422531" cy="23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7877908" y="1226301"/>
            <a:ext cx="2913184" cy="49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7156938" y="2963008"/>
            <a:ext cx="316524" cy="145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39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Double Bright Rings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54" y="923192"/>
            <a:ext cx="3109546" cy="589249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19" y="1239715"/>
            <a:ext cx="4475284" cy="447528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172"/>
            <a:ext cx="3182815" cy="5881810"/>
          </a:xfrm>
          <a:prstGeom prst="rect">
            <a:avLst/>
          </a:prstGeom>
        </p:spPr>
      </p:pic>
      <p:sp>
        <p:nvSpPr>
          <p:cNvPr id="9" name="Textplatzhalter 5"/>
          <p:cNvSpPr txBox="1">
            <a:spLocks/>
          </p:cNvSpPr>
          <p:nvPr/>
        </p:nvSpPr>
        <p:spPr>
          <a:xfrm>
            <a:off x="3337314" y="5688623"/>
            <a:ext cx="5173640" cy="10615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m</a:t>
            </a:r>
            <a:r>
              <a:rPr lang="en-US" b="0" dirty="0" smtClean="0"/>
              <a:t>erging of profiles in reconstruction, minimum resolvable structures approx. &gt;0.15m in radial direction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7561386" y="1310054"/>
            <a:ext cx="4053252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2092569" y="1776047"/>
            <a:ext cx="5130312" cy="229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2242038" y="1681798"/>
            <a:ext cx="5435233" cy="208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450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7095392" y="1160586"/>
            <a:ext cx="4211516" cy="5686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Bright Ring with </a:t>
            </a:r>
            <a:r>
              <a:rPr lang="en-US" dirty="0"/>
              <a:t>I</a:t>
            </a:r>
            <a:r>
              <a:rPr lang="en-US" dirty="0" smtClean="0"/>
              <a:t>ntrinsic </a:t>
            </a:r>
            <a:r>
              <a:rPr lang="en-US" dirty="0"/>
              <a:t>E</a:t>
            </a:r>
            <a:r>
              <a:rPr lang="en-US" dirty="0" smtClean="0"/>
              <a:t>rror</a:t>
            </a:r>
            <a:endParaRPr lang="de-DE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180876" y="914399"/>
            <a:ext cx="6747462" cy="1239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Use </a:t>
            </a:r>
            <a:r>
              <a:rPr lang="en-US" b="0" dirty="0" err="1" smtClean="0"/>
              <a:t>poloidally</a:t>
            </a:r>
            <a:r>
              <a:rPr lang="en-US" b="0" dirty="0" smtClean="0"/>
              <a:t> rotated camera geometry to calculate forward model and original to do the backward calculations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ym typeface="Wingdings" panose="05000000000000000000" pitchFamily="2" charset="2"/>
              </a:rPr>
              <a:t>assuming error measurement of camera position</a:t>
            </a:r>
            <a:endParaRPr lang="en-US" b="0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" r="-412" b="36113"/>
          <a:stretch/>
        </p:blipFill>
        <p:spPr>
          <a:xfrm>
            <a:off x="383100" y="2978128"/>
            <a:ext cx="3011393" cy="328199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24" y="2892670"/>
            <a:ext cx="3375585" cy="33755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641" r="325" b="35769"/>
          <a:stretch/>
        </p:blipFill>
        <p:spPr>
          <a:xfrm>
            <a:off x="7440870" y="1556239"/>
            <a:ext cx="3698984" cy="196068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r="476"/>
          <a:stretch/>
        </p:blipFill>
        <p:spPr>
          <a:xfrm>
            <a:off x="7491048" y="3523388"/>
            <a:ext cx="3569677" cy="3296861"/>
          </a:xfrm>
          <a:prstGeom prst="rect">
            <a:avLst/>
          </a:prstGeom>
        </p:spPr>
      </p:pic>
      <p:sp>
        <p:nvSpPr>
          <p:cNvPr id="19" name="Textplatzhalter 5"/>
          <p:cNvSpPr txBox="1">
            <a:spLocks/>
          </p:cNvSpPr>
          <p:nvPr/>
        </p:nvSpPr>
        <p:spPr>
          <a:xfrm>
            <a:off x="2574596" y="2447369"/>
            <a:ext cx="1698466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“ORIGINAL”</a:t>
            </a:r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8351916" y="1154898"/>
            <a:ext cx="2172475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“TILTED (1.0</a:t>
            </a:r>
            <a:r>
              <a:rPr lang="de-DE" u="sng" dirty="0" smtClean="0"/>
              <a:t>°)</a:t>
            </a:r>
            <a:r>
              <a:rPr lang="en-US" u="sng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996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7095392" y="1160586"/>
            <a:ext cx="4211516" cy="5686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Bright Ring with </a:t>
            </a:r>
            <a:r>
              <a:rPr lang="en-US" dirty="0"/>
              <a:t>I</a:t>
            </a:r>
            <a:r>
              <a:rPr lang="en-US" dirty="0" smtClean="0"/>
              <a:t>ntrinsic </a:t>
            </a:r>
            <a:r>
              <a:rPr lang="en-US" dirty="0"/>
              <a:t>E</a:t>
            </a:r>
            <a:r>
              <a:rPr lang="en-US" dirty="0" smtClean="0"/>
              <a:t>rror</a:t>
            </a:r>
            <a:endParaRPr lang="de-DE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180876" y="914399"/>
            <a:ext cx="6747462" cy="15329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econstruction challenged with </a:t>
            </a:r>
            <a:r>
              <a:rPr lang="en-US" b="0" dirty="0" err="1" smtClean="0"/>
              <a:t>unmatching</a:t>
            </a:r>
            <a:r>
              <a:rPr lang="en-US" b="0" dirty="0"/>
              <a:t> </a:t>
            </a:r>
            <a:r>
              <a:rPr lang="en-US" b="0" dirty="0" smtClean="0"/>
              <a:t>forward and backward emissivity geometries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v</a:t>
            </a:r>
            <a:r>
              <a:rPr lang="en-US" b="0" dirty="0" smtClean="0"/>
              <a:t>ery large X² indicates conflict in input data, reconstruction however </a:t>
            </a:r>
            <a:r>
              <a:rPr lang="en-US" b="0" i="1" dirty="0" smtClean="0"/>
              <a:t>similar</a:t>
            </a:r>
            <a:endParaRPr lang="en-US" b="0" i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" r="-412" b="36113"/>
          <a:stretch/>
        </p:blipFill>
        <p:spPr>
          <a:xfrm>
            <a:off x="383100" y="2978128"/>
            <a:ext cx="3011393" cy="328199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24" y="2892670"/>
            <a:ext cx="3375585" cy="33755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641" r="325" b="35769"/>
          <a:stretch/>
        </p:blipFill>
        <p:spPr>
          <a:xfrm>
            <a:off x="7440870" y="1556239"/>
            <a:ext cx="3698984" cy="196068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r="476"/>
          <a:stretch/>
        </p:blipFill>
        <p:spPr>
          <a:xfrm>
            <a:off x="7491048" y="3523388"/>
            <a:ext cx="3569677" cy="3296861"/>
          </a:xfrm>
          <a:prstGeom prst="rect">
            <a:avLst/>
          </a:prstGeom>
        </p:spPr>
      </p:pic>
      <p:sp>
        <p:nvSpPr>
          <p:cNvPr id="19" name="Textplatzhalter 5"/>
          <p:cNvSpPr txBox="1">
            <a:spLocks/>
          </p:cNvSpPr>
          <p:nvPr/>
        </p:nvSpPr>
        <p:spPr>
          <a:xfrm>
            <a:off x="2574596" y="2447369"/>
            <a:ext cx="1698466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“ORIGINAL”</a:t>
            </a:r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8351916" y="1154898"/>
            <a:ext cx="2172475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“TILTED (1.0</a:t>
            </a:r>
            <a:r>
              <a:rPr lang="de-DE" u="sng" dirty="0" smtClean="0"/>
              <a:t>°)</a:t>
            </a:r>
            <a:r>
              <a:rPr lang="en-US" u="sng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301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Previously: Geometry Sensitivity Study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21422" y="1196523"/>
            <a:ext cx="11471774" cy="9047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b="0" dirty="0" smtClean="0"/>
              <a:t>STRAHL  </a:t>
            </a:r>
            <a:r>
              <a:rPr lang="de-DE" b="0" dirty="0" err="1" smtClean="0"/>
              <a:t>profiles</a:t>
            </a:r>
            <a:r>
              <a:rPr lang="de-DE" b="0" dirty="0" smtClean="0"/>
              <a:t> </a:t>
            </a:r>
            <a:r>
              <a:rPr lang="de-DE" b="0" dirty="0" err="1" smtClean="0"/>
              <a:t>show</a:t>
            </a:r>
            <a:r>
              <a:rPr lang="de-DE" b="0" dirty="0" smtClean="0"/>
              <a:t> </a:t>
            </a:r>
            <a:r>
              <a:rPr lang="de-DE" b="0" dirty="0" err="1" smtClean="0"/>
              <a:t>asymmetric</a:t>
            </a:r>
            <a:r>
              <a:rPr lang="de-DE" b="0" dirty="0" smtClean="0"/>
              <a:t> </a:t>
            </a:r>
            <a:r>
              <a:rPr lang="de-DE" b="0" dirty="0" err="1" smtClean="0"/>
              <a:t>chordal</a:t>
            </a:r>
            <a:r>
              <a:rPr lang="de-DE" b="0" dirty="0" smtClean="0"/>
              <a:t> </a:t>
            </a:r>
            <a:r>
              <a:rPr lang="de-DE" b="0" dirty="0" err="1" smtClean="0"/>
              <a:t>profiles</a:t>
            </a:r>
            <a:r>
              <a:rPr lang="de-DE" b="0" dirty="0" smtClean="0"/>
              <a:t> after </a:t>
            </a:r>
            <a:r>
              <a:rPr lang="de-DE" b="0" dirty="0" err="1" smtClean="0"/>
              <a:t>forward</a:t>
            </a:r>
            <a:r>
              <a:rPr lang="de-DE" b="0" dirty="0" smtClean="0"/>
              <a:t> </a:t>
            </a:r>
            <a:r>
              <a:rPr lang="de-DE" b="0" dirty="0" err="1" smtClean="0"/>
              <a:t>calculation</a:t>
            </a:r>
            <a:r>
              <a:rPr lang="de-DE" b="0" dirty="0" smtClean="0"/>
              <a:t> </a:t>
            </a:r>
            <a:r>
              <a:rPr lang="de-DE" b="0" dirty="0" err="1" smtClean="0"/>
              <a:t>with</a:t>
            </a:r>
            <a:r>
              <a:rPr lang="de-DE" b="0" dirty="0" smtClean="0"/>
              <a:t> </a:t>
            </a:r>
            <a:r>
              <a:rPr lang="de-DE" b="0" dirty="0" err="1" smtClean="0"/>
              <a:t>emissivity</a:t>
            </a:r>
            <a:r>
              <a:rPr lang="de-DE" b="0" dirty="0" smtClean="0"/>
              <a:t> </a:t>
            </a:r>
            <a:r>
              <a:rPr lang="de-DE" b="0" dirty="0" err="1" smtClean="0"/>
              <a:t>matrices</a:t>
            </a:r>
            <a:r>
              <a:rPr lang="de-DE" b="0" dirty="0" smtClean="0"/>
              <a:t>, </a:t>
            </a:r>
            <a:r>
              <a:rPr lang="de-DE" b="0" dirty="0" err="1" smtClean="0"/>
              <a:t>though</a:t>
            </a:r>
            <a:r>
              <a:rPr lang="de-DE" b="0" dirty="0" smtClean="0"/>
              <a:t> </a:t>
            </a:r>
            <a:r>
              <a:rPr lang="de-DE" b="0" dirty="0" err="1" smtClean="0"/>
              <a:t>being</a:t>
            </a:r>
            <a:r>
              <a:rPr lang="de-DE" b="0" dirty="0" smtClean="0"/>
              <a:t> </a:t>
            </a:r>
            <a:r>
              <a:rPr lang="de-DE" b="0" dirty="0" err="1" smtClean="0"/>
              <a:t>intrinsicly</a:t>
            </a:r>
            <a:r>
              <a:rPr lang="de-DE" b="0" dirty="0" smtClean="0"/>
              <a:t> </a:t>
            </a:r>
            <a:r>
              <a:rPr lang="de-DE" b="0" dirty="0" err="1" smtClean="0"/>
              <a:t>symmetric</a:t>
            </a:r>
            <a:endParaRPr lang="de-DE" b="0" dirty="0" smtClean="0"/>
          </a:p>
          <a:p>
            <a:pPr marL="0" indent="0">
              <a:buNone/>
            </a:pPr>
            <a:endParaRPr lang="de-DE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03" y="2389302"/>
            <a:ext cx="5495880" cy="26642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5" y="2389302"/>
            <a:ext cx="5573695" cy="266423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515427" y="5003041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(chordal profile from STRAHL, </a:t>
            </a:r>
            <a:r>
              <a:rPr lang="en-US" sz="1600" dirty="0" err="1" smtClean="0"/>
              <a:t>HBCm</a:t>
            </a:r>
            <a:r>
              <a:rPr lang="en-US" sz="1600" dirty="0" smtClean="0"/>
              <a:t>)</a:t>
            </a:r>
            <a:endParaRPr lang="de-DE" sz="1600" dirty="0"/>
          </a:p>
        </p:txBody>
      </p:sp>
      <p:sp>
        <p:nvSpPr>
          <p:cNvPr id="12" name="Textfeld 11"/>
          <p:cNvSpPr txBox="1"/>
          <p:nvPr/>
        </p:nvSpPr>
        <p:spPr>
          <a:xfrm>
            <a:off x="1488984" y="5047021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(chordal profile 20181010.032, </a:t>
            </a:r>
            <a:r>
              <a:rPr lang="en-US" sz="1600" dirty="0" err="1" smtClean="0"/>
              <a:t>HBCm</a:t>
            </a:r>
            <a:r>
              <a:rPr lang="en-US" sz="1600" dirty="0" smtClean="0"/>
              <a:t>)</a:t>
            </a:r>
            <a:endParaRPr lang="de-DE" sz="1600" dirty="0"/>
          </a:p>
        </p:txBody>
      </p:sp>
      <p:cxnSp>
        <p:nvCxnSpPr>
          <p:cNvPr id="9" name="Gerade Verbindung mit Pfeil 8"/>
          <p:cNvCxnSpPr>
            <a:stCxn id="7" idx="0"/>
          </p:cNvCxnSpPr>
          <p:nvPr/>
        </p:nvCxnSpPr>
        <p:spPr>
          <a:xfrm flipH="1">
            <a:off x="7893170" y="2389302"/>
            <a:ext cx="1231673" cy="1251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9376913" y="2389302"/>
            <a:ext cx="1351473" cy="107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7515426" y="2101244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</a:t>
            </a:r>
            <a:r>
              <a:rPr lang="en-US" sz="1600" dirty="0" smtClean="0"/>
              <a:t>irrored profile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372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7095392" y="1160586"/>
            <a:ext cx="4211516" cy="5686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Bright Ring with </a:t>
            </a:r>
            <a:r>
              <a:rPr lang="en-US" dirty="0"/>
              <a:t>I</a:t>
            </a:r>
            <a:r>
              <a:rPr lang="en-US" dirty="0" smtClean="0"/>
              <a:t>ntrinsic </a:t>
            </a:r>
            <a:r>
              <a:rPr lang="en-US" dirty="0"/>
              <a:t>E</a:t>
            </a:r>
            <a:r>
              <a:rPr lang="en-US" dirty="0" smtClean="0"/>
              <a:t>rror</a:t>
            </a:r>
            <a:endParaRPr lang="de-DE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180876" y="914399"/>
            <a:ext cx="6747462" cy="15329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ntegrated and extrapolated powers diverge from each other as profiles do not fit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/>
              <a:t>b</a:t>
            </a:r>
            <a:r>
              <a:rPr lang="en-US" b="0" dirty="0" err="1" smtClean="0"/>
              <a:t>ehaviour</a:t>
            </a:r>
            <a:r>
              <a:rPr lang="en-US" b="0" dirty="0" smtClean="0"/>
              <a:t> to be expected if line of sight geometry is disturbed by plasma vessel distortions</a:t>
            </a:r>
            <a:endParaRPr lang="en-US" b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" r="-412" b="36113"/>
          <a:stretch/>
        </p:blipFill>
        <p:spPr>
          <a:xfrm>
            <a:off x="383100" y="2978128"/>
            <a:ext cx="3011393" cy="328199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24" y="2892670"/>
            <a:ext cx="3375585" cy="33755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641" r="325" b="35769"/>
          <a:stretch/>
        </p:blipFill>
        <p:spPr>
          <a:xfrm>
            <a:off x="7440870" y="1556239"/>
            <a:ext cx="3698984" cy="196068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r="476"/>
          <a:stretch/>
        </p:blipFill>
        <p:spPr>
          <a:xfrm>
            <a:off x="7491048" y="3523388"/>
            <a:ext cx="3569677" cy="3296861"/>
          </a:xfrm>
          <a:prstGeom prst="rect">
            <a:avLst/>
          </a:prstGeom>
        </p:spPr>
      </p:pic>
      <p:sp>
        <p:nvSpPr>
          <p:cNvPr id="19" name="Textplatzhalter 5"/>
          <p:cNvSpPr txBox="1">
            <a:spLocks/>
          </p:cNvSpPr>
          <p:nvPr/>
        </p:nvSpPr>
        <p:spPr>
          <a:xfrm>
            <a:off x="2574596" y="2447369"/>
            <a:ext cx="1698466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“ORIGINAL”</a:t>
            </a:r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8351916" y="1154898"/>
            <a:ext cx="2172475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“TILTED (1.0</a:t>
            </a:r>
            <a:r>
              <a:rPr lang="de-DE" u="sng" dirty="0" smtClean="0"/>
              <a:t>°)</a:t>
            </a:r>
            <a:r>
              <a:rPr lang="en-US" u="sng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9780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Symmetric Island Mimic (mode = 5)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64769" y="1092173"/>
            <a:ext cx="3771900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mitating  5 fold island chain around confinement area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elatively good match, both radially and </a:t>
            </a:r>
            <a:r>
              <a:rPr lang="en-US" b="0" dirty="0" err="1" smtClean="0"/>
              <a:t>poloidally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/>
              <a:t>r</a:t>
            </a:r>
            <a:r>
              <a:rPr lang="en-US" b="0" dirty="0" err="1" smtClean="0"/>
              <a:t>edeposition</a:t>
            </a:r>
            <a:r>
              <a:rPr lang="en-US" b="0" dirty="0" smtClean="0"/>
              <a:t> of emissivity at center outboard side where line of sight density is highest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u="sng" dirty="0"/>
              <a:t>i</a:t>
            </a:r>
            <a:r>
              <a:rPr lang="en-US" b="0" u="sng" dirty="0" smtClean="0"/>
              <a:t>n contrast</a:t>
            </a:r>
            <a:r>
              <a:rPr lang="en-US" b="0" dirty="0" smtClean="0"/>
              <a:t>: worse resolution of islands on inboard side</a:t>
            </a:r>
            <a:endParaRPr lang="de-DE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31" y="1268477"/>
            <a:ext cx="4756638" cy="47566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2" y="923192"/>
            <a:ext cx="3145069" cy="58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47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Symmetric Island Mimic (mode = 7)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64769" y="1092173"/>
            <a:ext cx="3771900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rtificial </a:t>
            </a:r>
            <a:r>
              <a:rPr lang="en-US" b="0" dirty="0"/>
              <a:t>7</a:t>
            </a:r>
            <a:r>
              <a:rPr lang="en-US" b="0" dirty="0" smtClean="0"/>
              <a:t> fold island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gain good match overall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stronger anisotropy between individual islands in intensity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d</a:t>
            </a:r>
            <a:r>
              <a:rPr lang="en-US" b="0" dirty="0" smtClean="0"/>
              <a:t>epending on number, single spots might be overshadowed by others with respect to the tangential lines of sight from HBC/VBC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5" y="975946"/>
            <a:ext cx="3162653" cy="584455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19" y="1450731"/>
            <a:ext cx="4787412" cy="47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Asymmetric Island Mimic (mode = 4)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64769" y="1092173"/>
            <a:ext cx="3771900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rtificial 4 fold islands </a:t>
            </a:r>
            <a:r>
              <a:rPr lang="en-US" b="0" dirty="0" err="1" smtClean="0"/>
              <a:t>sinusoidally</a:t>
            </a:r>
            <a:r>
              <a:rPr lang="en-US" b="0" dirty="0" smtClean="0"/>
              <a:t> distributed around core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m</a:t>
            </a:r>
            <a:r>
              <a:rPr lang="en-US" b="0" dirty="0" smtClean="0"/>
              <a:t>atch as before, profile reconstruction easily readable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overshadowing from outboard </a:t>
            </a:r>
            <a:r>
              <a:rPr lang="en-US" b="0" i="1" dirty="0" smtClean="0"/>
              <a:t>island </a:t>
            </a:r>
            <a:r>
              <a:rPr lang="en-US" b="0" dirty="0" smtClean="0"/>
              <a:t>represents issue with line integration along the SOL from both camera arrays</a:t>
            </a:r>
            <a:endParaRPr lang="en-US" b="0" i="1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0" y="958361"/>
            <a:ext cx="3172584" cy="586290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30" y="1453084"/>
            <a:ext cx="4748336" cy="47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1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Island Mimic and Core Radiation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64769" y="1092173"/>
            <a:ext cx="3771900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dditional profile on the inside of the island mimic does not deteriorate the quality of the spot reconstruction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2D integrated power </a:t>
            </a:r>
            <a:r>
              <a:rPr lang="en-US" u="sng" dirty="0" smtClean="0"/>
              <a:t>diverges</a:t>
            </a:r>
            <a:r>
              <a:rPr lang="en-US" b="0" dirty="0" smtClean="0"/>
              <a:t>, however </a:t>
            </a:r>
            <a:r>
              <a:rPr lang="en-US" b="0" dirty="0" err="1" smtClean="0"/>
              <a:t>P_rad</a:t>
            </a:r>
            <a:r>
              <a:rPr lang="en-US" b="0" dirty="0" smtClean="0"/>
              <a:t> from chordal profiles is in agreement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mearing effect observed before creates issues when multiple surrogate structures meet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7" y="967154"/>
            <a:ext cx="3135516" cy="579440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08" y="1626577"/>
            <a:ext cx="4222454" cy="42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11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Island Mimic and Core Radiation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64769" y="1092173"/>
            <a:ext cx="3771900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dditional profile on the outside of the island mimic </a:t>
            </a:r>
            <a:r>
              <a:rPr lang="en-US" u="sng" dirty="0" smtClean="0"/>
              <a:t>does</a:t>
            </a:r>
            <a:r>
              <a:rPr lang="en-US" b="0" dirty="0" smtClean="0"/>
              <a:t> deteriorate the quality of the spot reconstruction</a:t>
            </a:r>
          </a:p>
          <a:p>
            <a:pPr marL="0" indent="0">
              <a:buNone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2D integrated power </a:t>
            </a:r>
            <a:r>
              <a:rPr lang="en-US" u="sng" dirty="0" smtClean="0"/>
              <a:t>fits</a:t>
            </a:r>
            <a:r>
              <a:rPr lang="en-US" b="0" dirty="0" smtClean="0"/>
              <a:t>, however </a:t>
            </a:r>
            <a:r>
              <a:rPr lang="en-US" b="0" dirty="0" err="1" smtClean="0"/>
              <a:t>P_rad</a:t>
            </a:r>
            <a:r>
              <a:rPr lang="en-US" b="0" dirty="0" smtClean="0"/>
              <a:t> from chordal profiles is in agreement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poloidal structure smeared out until being unrecognizable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5" y="1027560"/>
            <a:ext cx="3155017" cy="58304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31" y="1767254"/>
            <a:ext cx="4315846" cy="43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82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Test: New </a:t>
            </a:r>
            <a:r>
              <a:rPr lang="en-US" dirty="0" smtClean="0"/>
              <a:t>Cameras Towards Island Mimic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1" y="1570826"/>
            <a:ext cx="3806724" cy="3806724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2619137" y="2032491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ARTm</a:t>
            </a:r>
            <a:endParaRPr lang="en-US" sz="1400" dirty="0" smtClean="0"/>
          </a:p>
        </p:txBody>
      </p:sp>
      <p:sp>
        <p:nvSpPr>
          <p:cNvPr id="6" name="Rechteck 5"/>
          <p:cNvSpPr/>
          <p:nvPr/>
        </p:nvSpPr>
        <p:spPr>
          <a:xfrm>
            <a:off x="332208" y="1041495"/>
            <a:ext cx="3990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adding camera, 15 channels</a:t>
            </a:r>
            <a:endParaRPr lang="de-DE" sz="2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" b="35787"/>
          <a:stretch/>
        </p:blipFill>
        <p:spPr>
          <a:xfrm>
            <a:off x="8341169" y="1087691"/>
            <a:ext cx="3690192" cy="440371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" b="35787"/>
          <a:stretch/>
        </p:blipFill>
        <p:spPr>
          <a:xfrm>
            <a:off x="4450544" y="1087690"/>
            <a:ext cx="3708718" cy="4403719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4322600" y="5491409"/>
            <a:ext cx="75210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b</a:t>
            </a:r>
            <a:r>
              <a:rPr lang="en-US" sz="2400" dirty="0" smtClean="0"/>
              <a:t>etter island positioning and relative intensity, symmetry increased overall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</a:t>
            </a:r>
            <a:r>
              <a:rPr lang="en-US" sz="2400" dirty="0" smtClean="0"/>
              <a:t>vershadowing persistent from HBC perspective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9342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589" y="1967624"/>
            <a:ext cx="3029811" cy="302981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38" y="1848610"/>
            <a:ext cx="3457959" cy="3454910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479425" y="917917"/>
            <a:ext cx="4397575" cy="587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" r="442" b="49744"/>
          <a:stretch/>
        </p:blipFill>
        <p:spPr>
          <a:xfrm>
            <a:off x="769387" y="5135509"/>
            <a:ext cx="3848622" cy="162943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" b="36025"/>
          <a:stretch/>
        </p:blipFill>
        <p:spPr>
          <a:xfrm>
            <a:off x="976241" y="988625"/>
            <a:ext cx="3434915" cy="41034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STRAHL and XP: 20181010.032 Comparison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2557067" y="133780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2493024" y="321491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004138" y="988625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</a:t>
            </a:r>
            <a:r>
              <a:rPr lang="en-US" u="sng" dirty="0" smtClean="0"/>
              <a:t>adiation fraction = 33%</a:t>
            </a:r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5884903" y="1547741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(experiment)</a:t>
            </a:r>
          </a:p>
        </p:txBody>
      </p:sp>
      <p:sp>
        <p:nvSpPr>
          <p:cNvPr id="22" name="Textplatzhalter 5"/>
          <p:cNvSpPr txBox="1">
            <a:spLocks/>
          </p:cNvSpPr>
          <p:nvPr/>
        </p:nvSpPr>
        <p:spPr>
          <a:xfrm>
            <a:off x="9250331" y="1547741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(20181010.032)</a:t>
            </a:r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 rot="16200000">
            <a:off x="168795" y="2834611"/>
            <a:ext cx="1201182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STRAHL</a:t>
            </a:r>
          </a:p>
        </p:txBody>
      </p:sp>
    </p:spTree>
    <p:extLst>
      <p:ext uri="{BB962C8B-B14F-4D97-AF65-F5344CB8AC3E}">
        <p14:creationId xmlns:p14="http://schemas.microsoft.com/office/powerpoint/2010/main" val="40134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39" y="1863344"/>
            <a:ext cx="3328811" cy="3325876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479425" y="917917"/>
            <a:ext cx="4397575" cy="587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3" b="36211"/>
          <a:stretch/>
        </p:blipFill>
        <p:spPr>
          <a:xfrm>
            <a:off x="1013359" y="988625"/>
            <a:ext cx="3369272" cy="40229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STRAHL and XP: 20181010.032 Comparison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2557067" y="133780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2493024" y="321491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004138" y="988625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</a:t>
            </a:r>
            <a:r>
              <a:rPr lang="en-US" u="sng" dirty="0" smtClean="0"/>
              <a:t>adiation fraction = 66%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5" r="1581" b="49744"/>
          <a:stretch/>
        </p:blipFill>
        <p:spPr>
          <a:xfrm>
            <a:off x="716224" y="5044883"/>
            <a:ext cx="3923975" cy="1676592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 rot="16200000">
            <a:off x="168795" y="2834611"/>
            <a:ext cx="1201182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STRAHL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89" y="1863344"/>
            <a:ext cx="3397958" cy="33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3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19" y="1873798"/>
            <a:ext cx="3234481" cy="323162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479425" y="917917"/>
            <a:ext cx="4397575" cy="587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" b="35769"/>
          <a:stretch/>
        </p:blipFill>
        <p:spPr>
          <a:xfrm>
            <a:off x="1017756" y="988625"/>
            <a:ext cx="3348954" cy="40167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STRAHL and XP: 20181010.032 Comparison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2557067" y="133780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2493024" y="321491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004138" y="988625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</a:t>
            </a:r>
            <a:r>
              <a:rPr lang="en-US" u="sng" dirty="0" smtClean="0"/>
              <a:t>adiation fraction = 90%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7" r="555" b="49744"/>
          <a:stretch/>
        </p:blipFill>
        <p:spPr>
          <a:xfrm>
            <a:off x="673023" y="5040734"/>
            <a:ext cx="4038420" cy="1712901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 rot="16200000">
            <a:off x="168795" y="2834611"/>
            <a:ext cx="1201182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STRAHL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79" y="1757683"/>
            <a:ext cx="3433809" cy="34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4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Tilting the Detector Fan Up/Down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83935"/>
            <a:ext cx="545715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deviance in STRAHL possibly results of intrinsic geometry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u="sng" dirty="0" smtClean="0"/>
              <a:t>ALSO:</a:t>
            </a:r>
            <a:r>
              <a:rPr lang="en-US" b="0" dirty="0" smtClean="0"/>
              <a:t> testing more effects that could change the intrinsic geometry, which can not be </a:t>
            </a:r>
            <a:r>
              <a:rPr lang="en-US" b="0" dirty="0" err="1" smtClean="0"/>
              <a:t>analysed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u="sng" dirty="0"/>
              <a:t>e</a:t>
            </a:r>
            <a:r>
              <a:rPr lang="en-US" b="0" u="sng" dirty="0" smtClean="0"/>
              <a:t>.g.:</a:t>
            </a:r>
            <a:r>
              <a:rPr lang="en-US" b="0" dirty="0" smtClean="0"/>
              <a:t> take symmetric arrays and tilt the entire fan including the aperture </a:t>
            </a:r>
            <a:r>
              <a:rPr lang="en-US" b="0" dirty="0" err="1" smtClean="0"/>
              <a:t>poloidally</a:t>
            </a:r>
            <a:r>
              <a:rPr lang="de-DE" b="0" dirty="0" smtClean="0"/>
              <a:t> (</a:t>
            </a:r>
            <a:r>
              <a:rPr lang="de-DE" b="0" dirty="0" err="1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>
                <a:solidFill>
                  <a:schemeClr val="accent1"/>
                </a:solidFill>
              </a:rPr>
              <a:t>blue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black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red</a:t>
            </a:r>
            <a:r>
              <a:rPr lang="de-DE" b="0" dirty="0" smtClean="0"/>
              <a:t>)</a:t>
            </a:r>
            <a:endParaRPr lang="en-US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1" y="1154203"/>
            <a:ext cx="5458979" cy="387706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201725" y="4508047"/>
            <a:ext cx="116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07921" y="4769657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(results with aperture change included)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435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9" y="1887406"/>
            <a:ext cx="3318971" cy="331897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5" y="1887406"/>
            <a:ext cx="3289475" cy="3286574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479425" y="917917"/>
            <a:ext cx="4397575" cy="5871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" b="36025"/>
          <a:stretch/>
        </p:blipFill>
        <p:spPr>
          <a:xfrm>
            <a:off x="1015389" y="988625"/>
            <a:ext cx="3325646" cy="39728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STRAHL and XP: 20181010.032 Comparison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2557067" y="133780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2493024" y="321491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004138" y="988625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</a:t>
            </a:r>
            <a:r>
              <a:rPr lang="en-US" u="sng" dirty="0" smtClean="0"/>
              <a:t>adiation fraction = </a:t>
            </a:r>
            <a:r>
              <a:rPr lang="en-US" u="sng" dirty="0" smtClean="0"/>
              <a:t>100</a:t>
            </a:r>
            <a:r>
              <a:rPr lang="en-US" u="sng" dirty="0" smtClean="0"/>
              <a:t>%</a:t>
            </a:r>
            <a:endParaRPr lang="en-US" u="sng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5" r="555" b="49872"/>
          <a:stretch/>
        </p:blipFill>
        <p:spPr>
          <a:xfrm>
            <a:off x="701064" y="5016461"/>
            <a:ext cx="4007057" cy="1689266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 rot="16200000">
            <a:off x="168795" y="2834611"/>
            <a:ext cx="1201182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STRAHL</a:t>
            </a:r>
          </a:p>
        </p:txBody>
      </p:sp>
    </p:spTree>
    <p:extLst>
      <p:ext uri="{BB962C8B-B14F-4D97-AF65-F5344CB8AC3E}">
        <p14:creationId xmlns:p14="http://schemas.microsoft.com/office/powerpoint/2010/main" val="311623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XP: 20181010.032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9" name="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4775" y="968510"/>
            <a:ext cx="5253131" cy="5248271"/>
          </a:xfrm>
          <a:prstGeom prst="rect">
            <a:avLst/>
          </a:prstGeom>
        </p:spPr>
      </p:pic>
      <p:pic>
        <p:nvPicPr>
          <p:cNvPr id="10" name="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9694" y="968510"/>
            <a:ext cx="5261514" cy="52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XP</a:t>
            </a:r>
            <a:r>
              <a:rPr lang="en-US" dirty="0" smtClean="0"/>
              <a:t>: 20180725.022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7" name="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890" y="951948"/>
            <a:ext cx="5381941" cy="5376962"/>
          </a:xfrm>
          <a:prstGeom prst="rect">
            <a:avLst/>
          </a:prstGeom>
        </p:spPr>
      </p:pic>
      <p:pic>
        <p:nvPicPr>
          <p:cNvPr id="8" name="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84277" y="951948"/>
            <a:ext cx="5376962" cy="53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likely good (best?) resolution of inversion domain, both with reasonable accuracy and calculation time is 20x75 cells (radial times poloidal)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dditional radial or poloidal points only add time to calculation and possible free parameters to fit emissivity (avoidable by changing the gradients along the aforementioned dimensions accordingly)</a:t>
            </a:r>
          </a:p>
        </p:txBody>
      </p:sp>
    </p:spTree>
    <p:extLst>
      <p:ext uri="{BB962C8B-B14F-4D97-AF65-F5344CB8AC3E}">
        <p14:creationId xmlns:p14="http://schemas.microsoft.com/office/powerpoint/2010/main" val="1909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considering </a:t>
            </a:r>
            <a:r>
              <a:rPr lang="en-US" b="0" dirty="0"/>
              <a:t>a given emissivity profile shape, there exists an ideal set of K factors constraining the ratio of poloidal and radial gradients according to the </a:t>
            </a:r>
            <a:r>
              <a:rPr lang="de-DE" b="0" dirty="0"/>
              <a:t>X² </a:t>
            </a:r>
            <a:r>
              <a:rPr lang="de-DE" b="0" dirty="0" err="1" smtClean="0"/>
              <a:t>optimisation</a:t>
            </a:r>
            <a:endParaRPr lang="de-DE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not </a:t>
            </a:r>
            <a:r>
              <a:rPr lang="en-US" b="0" dirty="0"/>
              <a:t>necessarily the same as defined by the lowest 2D </a:t>
            </a:r>
            <a:r>
              <a:rPr lang="en-US" b="0" dirty="0" smtClean="0"/>
              <a:t>deviation and Pearson coefficient, </a:t>
            </a:r>
            <a:r>
              <a:rPr lang="en-US" b="0" dirty="0"/>
              <a:t>whose </a:t>
            </a:r>
            <a:r>
              <a:rPr lang="en-US" b="0" dirty="0" err="1"/>
              <a:t>optimisation</a:t>
            </a:r>
            <a:r>
              <a:rPr lang="en-US" b="0" dirty="0"/>
              <a:t> also yields </a:t>
            </a:r>
            <a:r>
              <a:rPr lang="en-US" b="0" dirty="0" smtClean="0"/>
              <a:t>a set </a:t>
            </a:r>
            <a:r>
              <a:rPr lang="en-US" b="0" dirty="0"/>
              <a:t>of K </a:t>
            </a:r>
            <a:r>
              <a:rPr lang="en-US" b="0" dirty="0" smtClean="0"/>
              <a:t>factors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radial positioning of profiles is </a:t>
            </a:r>
            <a:r>
              <a:rPr lang="en-US" b="0" dirty="0" smtClean="0"/>
              <a:t>subject </a:t>
            </a:r>
            <a:r>
              <a:rPr lang="en-US" b="0" dirty="0"/>
              <a:t>to the selection of K factors over the </a:t>
            </a:r>
            <a:r>
              <a:rPr lang="en-US" b="0" dirty="0" smtClean="0"/>
              <a:t>radius (and angular space)</a:t>
            </a: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388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poloidaly</a:t>
            </a:r>
            <a:r>
              <a:rPr lang="en-US" b="0" dirty="0" smtClean="0"/>
              <a:t> distributed profiles are, so far the data set suggests, the hardest to reconstruct properly (especially on the inboard side)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asymmetric characteristics can be property of the underlying emissivity profile to the tomography, however some are introduced due to the line of sight geometry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ombinations of profile shapes, especially </a:t>
            </a:r>
            <a:r>
              <a:rPr lang="en-US" b="0" dirty="0" err="1" smtClean="0"/>
              <a:t>poloidaly</a:t>
            </a:r>
            <a:r>
              <a:rPr lang="en-US" b="0" dirty="0" smtClean="0"/>
              <a:t> symmetric and any else become hard to distinguish from one another (see ring and island mimic)</a:t>
            </a:r>
          </a:p>
        </p:txBody>
      </p:sp>
    </p:spTree>
    <p:extLst>
      <p:ext uri="{BB962C8B-B14F-4D97-AF65-F5344CB8AC3E}">
        <p14:creationId xmlns:p14="http://schemas.microsoft.com/office/powerpoint/2010/main" val="3558925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bright spots on-/off-axis and, e.g. bright rings can be separated from each other depending on the distance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individual bright sheaths can no longer be reconstructed radially when closer than 0.2m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reconstructions of forward calculated STRAHL simulations are largely accurate in position and value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reference XP 20181010.032 difficult to reconstruct, subject to difference in forward and backward model?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98511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Conclusion and Outlook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possibly find better approach to K factor profile shape for island mimics or combinations (double rings as well?) and asymmetric phantoms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heck orders of magnitude/units of results for plausibility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361916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 Review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75846" y="1591408"/>
            <a:ext cx="11878408" cy="4695092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91461" y="1000233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Completed or Closed</a:t>
            </a:r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479424" y="1762699"/>
            <a:ext cx="11234975" cy="4268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 correlation analysis for channel </a:t>
            </a:r>
            <a:r>
              <a:rPr lang="en-US" sz="2000" b="0" dirty="0" smtClean="0"/>
              <a:t>selection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 find best channel/selection or combination of </a:t>
            </a:r>
            <a:r>
              <a:rPr lang="en-US" sz="2000" b="0" dirty="0" smtClean="0"/>
              <a:t>channels from </a:t>
            </a:r>
            <a:r>
              <a:rPr lang="en-US" sz="2000" b="0" dirty="0"/>
              <a:t>any camera to suit the total radiated power loss the </a:t>
            </a:r>
            <a:r>
              <a:rPr lang="en-US" sz="2000" b="0" dirty="0" smtClean="0"/>
              <a:t>best (limited </a:t>
            </a:r>
            <a:r>
              <a:rPr lang="en-US" sz="2000" b="0" dirty="0"/>
              <a:t>to one-three single experiments/discharges</a:t>
            </a:r>
            <a:r>
              <a:rPr lang="en-US" sz="2000" b="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 </a:t>
            </a:r>
            <a:r>
              <a:rPr lang="en-US" sz="2000" b="0" dirty="0" smtClean="0"/>
              <a:t>interpretation </a:t>
            </a:r>
            <a:r>
              <a:rPr lang="en-US" sz="2000" b="0" dirty="0"/>
              <a:t>in tandem with improved </a:t>
            </a:r>
            <a:r>
              <a:rPr lang="en-US" sz="2000" b="0" dirty="0" smtClean="0"/>
              <a:t>Thomson scattering </a:t>
            </a:r>
            <a:r>
              <a:rPr lang="en-US" sz="2000" b="0" dirty="0"/>
              <a:t>profiles from Minerva and </a:t>
            </a:r>
            <a:r>
              <a:rPr lang="en-US" sz="2000" b="0" dirty="0" smtClean="0"/>
              <a:t>impurity content radiation/oxygen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 err="1" smtClean="0"/>
              <a:t>analyse</a:t>
            </a:r>
            <a:r>
              <a:rPr lang="en-US" sz="2000" b="0" dirty="0" smtClean="0"/>
              <a:t> </a:t>
            </a:r>
            <a:r>
              <a:rPr lang="en-US" sz="2000" b="0" dirty="0" err="1"/>
              <a:t>localisation</a:t>
            </a:r>
            <a:r>
              <a:rPr lang="en-US" sz="2000" b="0" dirty="0"/>
              <a:t> of impurity </a:t>
            </a:r>
            <a:r>
              <a:rPr lang="en-US" sz="2000" b="0" dirty="0" smtClean="0"/>
              <a:t>seeding and </a:t>
            </a:r>
            <a:r>
              <a:rPr lang="en-US" sz="2000" b="0" dirty="0"/>
              <a:t>hence radiation position/sensitivity of QSB</a:t>
            </a:r>
            <a:r>
              <a:rPr lang="en-US" sz="2000" b="0" dirty="0" smtClean="0"/>
              <a:t>; </a:t>
            </a:r>
            <a:r>
              <a:rPr lang="en-US" sz="2000" b="0" dirty="0"/>
              <a:t>transport comparison/analysis with </a:t>
            </a:r>
            <a:r>
              <a:rPr lang="en-US" sz="2000" b="0" dirty="0" smtClean="0"/>
              <a:t>STRAHL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 smtClean="0"/>
              <a:t>TOMOGRAPHY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 implementation of </a:t>
            </a:r>
            <a:r>
              <a:rPr lang="en-US" sz="2000" b="0" dirty="0" smtClean="0"/>
              <a:t>findings </a:t>
            </a:r>
            <a:r>
              <a:rPr lang="en-US" sz="2000" b="0" dirty="0"/>
              <a:t>from </a:t>
            </a:r>
            <a:r>
              <a:rPr lang="en-US" sz="2000" b="0" dirty="0" smtClean="0"/>
              <a:t>channel correlation </a:t>
            </a:r>
            <a:r>
              <a:rPr lang="en-US" sz="2000" b="0" dirty="0"/>
              <a:t>to inversion, see whether the amount </a:t>
            </a:r>
            <a:r>
              <a:rPr lang="en-US" sz="2000" b="0" dirty="0" smtClean="0"/>
              <a:t>or channel </a:t>
            </a:r>
            <a:r>
              <a:rPr lang="en-US" sz="2000" b="0" dirty="0"/>
              <a:t>distribution/geometry is efficient</a:t>
            </a:r>
            <a:endParaRPr lang="en-US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116759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 Review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75846" y="1591408"/>
            <a:ext cx="11878408" cy="469509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91461" y="1000233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Uncompleted or Not Started</a:t>
            </a:r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479424" y="1762699"/>
            <a:ext cx="11234975" cy="4268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 thermal gas beam feedback is </a:t>
            </a:r>
            <a:r>
              <a:rPr lang="en-US" sz="2000" b="0" dirty="0" smtClean="0"/>
              <a:t>arranged on </a:t>
            </a:r>
            <a:r>
              <a:rPr lang="en-US" sz="2000" b="0" dirty="0" err="1" smtClean="0"/>
              <a:t>n_e</a:t>
            </a:r>
            <a:r>
              <a:rPr lang="en-US" sz="2000" b="0" dirty="0" smtClean="0"/>
              <a:t> </a:t>
            </a:r>
            <a:r>
              <a:rPr lang="en-US" sz="2000" b="0" dirty="0"/>
              <a:t>, not </a:t>
            </a:r>
            <a:r>
              <a:rPr lang="en-US" sz="2000" b="0" dirty="0" err="1" smtClean="0"/>
              <a:t>P_rad</a:t>
            </a:r>
            <a:r>
              <a:rPr lang="en-US" sz="2000" b="0" dirty="0" smtClean="0"/>
              <a:t> </a:t>
            </a:r>
            <a:r>
              <a:rPr lang="en-US" sz="2000" b="0" dirty="0"/>
              <a:t>in those two </a:t>
            </a:r>
            <a:r>
              <a:rPr lang="en-US" sz="2000" b="0" dirty="0" smtClean="0"/>
              <a:t>discharges</a:t>
            </a:r>
          </a:p>
          <a:p>
            <a:pPr marL="0" indent="0">
              <a:buNone/>
            </a:pPr>
            <a:r>
              <a:rPr lang="en-US" sz="2000" b="0" dirty="0" smtClean="0"/>
              <a:t>→ </a:t>
            </a:r>
            <a:r>
              <a:rPr lang="en-US" sz="2000" b="0" dirty="0" err="1" smtClean="0"/>
              <a:t>n_e</a:t>
            </a:r>
            <a:r>
              <a:rPr lang="en-US" sz="2000" b="0" dirty="0" smtClean="0"/>
              <a:t> + ∆</a:t>
            </a:r>
            <a:r>
              <a:rPr lang="en-US" sz="2000" b="0" dirty="0" err="1" smtClean="0"/>
              <a:t>n_e</a:t>
            </a:r>
            <a:r>
              <a:rPr lang="en-US" sz="2000" b="0" dirty="0" smtClean="0"/>
              <a:t> ⇒ </a:t>
            </a:r>
            <a:r>
              <a:rPr lang="en-US" sz="2000" b="0" dirty="0" err="1" smtClean="0"/>
              <a:t>P_rad</a:t>
            </a:r>
            <a:r>
              <a:rPr lang="en-US" sz="2000" b="0" dirty="0" smtClean="0"/>
              <a:t> + ∆</a:t>
            </a:r>
            <a:r>
              <a:rPr lang="en-US" sz="2000" b="0" dirty="0" err="1" smtClean="0"/>
              <a:t>P_rad</a:t>
            </a:r>
            <a:r>
              <a:rPr lang="en-US" sz="2000" b="0" dirty="0"/>
              <a:t>,</a:t>
            </a:r>
            <a:r>
              <a:rPr lang="en-US" sz="2000" b="0" dirty="0" smtClean="0"/>
              <a:t> </a:t>
            </a:r>
            <a:r>
              <a:rPr lang="en-US" sz="2000" b="0" dirty="0"/>
              <a:t>need to look at ∆N H2 </a:t>
            </a:r>
            <a:r>
              <a:rPr lang="en-US" sz="2000" b="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 finish RSI paper scrap with images, </a:t>
            </a:r>
            <a:r>
              <a:rPr lang="en-US" sz="2000" b="0" dirty="0" smtClean="0"/>
              <a:t>graphs, references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 comparison between different methods</a:t>
            </a:r>
            <a:r>
              <a:rPr lang="en-US" sz="2000" b="0" dirty="0" smtClean="0"/>
              <a:t>, </a:t>
            </a:r>
            <a:r>
              <a:rPr lang="en-US" sz="2000" b="0" dirty="0" err="1" smtClean="0"/>
              <a:t>e.g</a:t>
            </a:r>
            <a:r>
              <a:rPr lang="en-US" sz="2000" b="0" dirty="0" smtClean="0"/>
              <a:t> </a:t>
            </a:r>
            <a:r>
              <a:rPr lang="en-US" sz="2000" b="0" dirty="0"/>
              <a:t>Minerva/minimum Fischer regularization etc</a:t>
            </a:r>
            <a:r>
              <a:rPr lang="en-US" sz="2000" b="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 investigate on the different impact </a:t>
            </a:r>
            <a:r>
              <a:rPr lang="en-US" sz="2000" b="0" dirty="0" smtClean="0"/>
              <a:t>of extrinsic impurity </a:t>
            </a:r>
            <a:r>
              <a:rPr lang="en-US" sz="2000" b="0" dirty="0" err="1" smtClean="0"/>
              <a:t>seedings</a:t>
            </a:r>
            <a:r>
              <a:rPr lang="en-US" sz="2000" b="0" dirty="0" smtClean="0"/>
              <a:t> from thermal gas beam injection </a:t>
            </a:r>
            <a:r>
              <a:rPr lang="en-US" sz="2000" b="0" dirty="0"/>
              <a:t>(QSQ</a:t>
            </a:r>
            <a:r>
              <a:rPr lang="en-US" sz="2000" b="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 set up database to maybe </a:t>
            </a:r>
            <a:r>
              <a:rPr lang="en-US" sz="2000" b="0" dirty="0" smtClean="0"/>
              <a:t>find common/individual </a:t>
            </a:r>
            <a:r>
              <a:rPr lang="en-US" sz="2000" b="0" dirty="0"/>
              <a:t>scaling laws in tandem </a:t>
            </a:r>
            <a:r>
              <a:rPr lang="en-US" sz="2000" b="0" dirty="0" smtClean="0"/>
              <a:t>with</a:t>
            </a:r>
          </a:p>
          <a:p>
            <a:pPr marL="0" indent="0">
              <a:buNone/>
            </a:pPr>
            <a:r>
              <a:rPr lang="en-US" sz="2000" b="0" dirty="0" smtClean="0"/>
              <a:t>     relation </a:t>
            </a:r>
            <a:r>
              <a:rPr lang="en-US" sz="2000" b="0" dirty="0"/>
              <a:t>to </a:t>
            </a:r>
            <a:r>
              <a:rPr lang="en-US" sz="2000" b="0" dirty="0" err="1" smtClean="0"/>
              <a:t>n_e</a:t>
            </a:r>
            <a:r>
              <a:rPr lang="en-US" sz="2000" b="0" dirty="0" smtClean="0"/>
              <a:t> </a:t>
            </a:r>
            <a:r>
              <a:rPr lang="en-US" sz="2000" b="0" dirty="0"/>
              <a:t>, </a:t>
            </a:r>
            <a:r>
              <a:rPr lang="en-US" sz="2000" b="0" dirty="0" err="1" smtClean="0"/>
              <a:t>W_dia</a:t>
            </a:r>
            <a:r>
              <a:rPr lang="en-US" sz="2000" b="0" dirty="0" smtClean="0"/>
              <a:t>, P_ECRH </a:t>
            </a:r>
            <a:r>
              <a:rPr lang="en-US" sz="2000" b="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6047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Different Tilts from As-Built Geometry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(0.5</a:t>
            </a:r>
            <a:r>
              <a:rPr lang="de-DE" sz="1800" b="0" dirty="0" smtClean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(-0.5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asymmetry switchable/changed around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alignment better now upside (tilt down!)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radial movement as before and in original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" y="976510"/>
            <a:ext cx="5892277" cy="30139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62" y="976510"/>
            <a:ext cx="6101633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318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74978" y="6372946"/>
            <a:ext cx="1115375" cy="331932"/>
          </a:xfrm>
        </p:spPr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/>
              <a:t>Scans from 2D Results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9" y="975946"/>
            <a:ext cx="2848067" cy="5397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2" y="972376"/>
            <a:ext cx="2849951" cy="540057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2" y="972376"/>
            <a:ext cx="2849951" cy="54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56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74978" y="6372946"/>
            <a:ext cx="1115375" cy="331932"/>
          </a:xfrm>
        </p:spPr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86" y="1160770"/>
            <a:ext cx="2750534" cy="521217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804" y="1160770"/>
            <a:ext cx="2739635" cy="519152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65" y="1160770"/>
            <a:ext cx="2737491" cy="518746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7" y="1160770"/>
            <a:ext cx="2737491" cy="5187461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Scans from 2D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448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9" y="974006"/>
            <a:ext cx="6148968" cy="5066750"/>
          </a:xfrm>
          <a:prstGeom prst="rect">
            <a:avLst/>
          </a:prstGeom>
        </p:spPr>
      </p:pic>
      <p:sp>
        <p:nvSpPr>
          <p:cNvPr id="27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9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8" name="Rechteck 7"/>
          <p:cNvSpPr/>
          <p:nvPr/>
        </p:nvSpPr>
        <p:spPr>
          <a:xfrm>
            <a:off x="1114697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5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54</a:t>
            </a:fld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8" y="965297"/>
            <a:ext cx="6148968" cy="5066750"/>
          </a:xfrm>
          <a:prstGeom prst="rect">
            <a:avLst/>
          </a:prstGeom>
        </p:spPr>
      </p:pic>
      <p:sp>
        <p:nvSpPr>
          <p:cNvPr id="25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8" name="Rechteck 27"/>
          <p:cNvSpPr/>
          <p:nvPr/>
        </p:nvSpPr>
        <p:spPr>
          <a:xfrm>
            <a:off x="1175660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8" name="Rechteck 27"/>
          <p:cNvSpPr/>
          <p:nvPr/>
        </p:nvSpPr>
        <p:spPr>
          <a:xfrm>
            <a:off x="1254038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3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7" name="Rechteck 26"/>
          <p:cNvSpPr/>
          <p:nvPr/>
        </p:nvSpPr>
        <p:spPr>
          <a:xfrm>
            <a:off x="137596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1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7" name="Rechteck 26"/>
          <p:cNvSpPr/>
          <p:nvPr/>
        </p:nvSpPr>
        <p:spPr>
          <a:xfrm>
            <a:off x="1489162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5" name="Rechteck 24"/>
          <p:cNvSpPr/>
          <p:nvPr/>
        </p:nvSpPr>
        <p:spPr>
          <a:xfrm>
            <a:off x="1532706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5" name="Rechteck 24"/>
          <p:cNvSpPr/>
          <p:nvPr/>
        </p:nvSpPr>
        <p:spPr>
          <a:xfrm>
            <a:off x="160237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64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Summary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geometry sensitivity study yields great insight on how the camera setup and errors effect forward calculations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results show that variety and possibly a combination of measurement and intrinsic geometry errors are responsible for further asymmetries in results</a:t>
            </a:r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  Is the </a:t>
            </a:r>
            <a:r>
              <a:rPr lang="en-US" b="0" dirty="0"/>
              <a:t>c</a:t>
            </a:r>
            <a:r>
              <a:rPr lang="en-US" b="0" dirty="0" smtClean="0"/>
              <a:t>amera geometry adequate to resolve radial shifts in 2D from STRAHL?</a:t>
            </a: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             need 2D tomography of radiation distribution</a:t>
            </a:r>
          </a:p>
          <a:p>
            <a:pPr marL="0" indent="0">
              <a:buNone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b</a:t>
            </a:r>
            <a:r>
              <a:rPr lang="en-US" b="0" dirty="0" smtClean="0"/>
              <a:t>enchmark Minimum Fischer Regularization method for 2D inversion using a variety of phantom radiation profiles with various distinct or mixed characteristics 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de-DE" b="0" dirty="0"/>
          </a:p>
        </p:txBody>
      </p:sp>
      <p:sp>
        <p:nvSpPr>
          <p:cNvPr id="7" name="Pfeil nach rechts 6"/>
          <p:cNvSpPr/>
          <p:nvPr/>
        </p:nvSpPr>
        <p:spPr>
          <a:xfrm>
            <a:off x="547908" y="40142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305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5" name="Rechteck 14"/>
          <p:cNvSpPr/>
          <p:nvPr/>
        </p:nvSpPr>
        <p:spPr>
          <a:xfrm>
            <a:off x="1645916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1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4" name="Rechteck 13"/>
          <p:cNvSpPr/>
          <p:nvPr/>
        </p:nvSpPr>
        <p:spPr>
          <a:xfrm>
            <a:off x="1733009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65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180267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96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to Previous Results: 2D Projection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previous investigations into surrogate profile benchmarks made based off an attempt to treat lines of sight and sensitivity matrices geometry in 2D, e.g. in the plane of the camera</a:t>
            </a:r>
          </a:p>
          <a:p>
            <a:pPr marL="0" indent="0">
              <a:buNone/>
            </a:pPr>
            <a:r>
              <a:rPr lang="en-US" u="sng" dirty="0"/>
              <a:t>h</a:t>
            </a:r>
            <a:r>
              <a:rPr lang="en-US" u="sng" dirty="0" smtClean="0"/>
              <a:t>owever:</a:t>
            </a:r>
            <a:r>
              <a:rPr lang="en-US" b="0" dirty="0" smtClean="0"/>
              <a:t> errors made in treatment of (</a:t>
            </a:r>
            <a:r>
              <a:rPr lang="en-US" b="0" dirty="0" err="1" smtClean="0"/>
              <a:t>x,y,z</a:t>
            </a:r>
            <a:r>
              <a:rPr lang="en-US" b="0" dirty="0" smtClean="0"/>
              <a:t>) in plane of camera</a:t>
            </a: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n</a:t>
            </a:r>
            <a:r>
              <a:rPr lang="en-US" b="0" dirty="0" smtClean="0"/>
              <a:t>ew approach: finding polar coordinates in camera plane and find </a:t>
            </a:r>
            <a:r>
              <a:rPr lang="en-US" b="0" dirty="0" err="1" smtClean="0"/>
              <a:t>fluxsurface</a:t>
            </a:r>
            <a:r>
              <a:rPr lang="en-US" b="0" dirty="0" smtClean="0"/>
              <a:t> geometry in each individual camera location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cut of camera plane with vectors of </a:t>
            </a:r>
            <a:r>
              <a:rPr lang="en-US" b="0" dirty="0" err="1" smtClean="0"/>
              <a:t>fluxsurfaces</a:t>
            </a:r>
            <a:r>
              <a:rPr lang="en-US" b="0" dirty="0" smtClean="0"/>
              <a:t> in successive toroidal positions</a:t>
            </a:r>
            <a:endParaRPr lang="de-DE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9" y="3931514"/>
            <a:ext cx="2628975" cy="26738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3561" t="5102" r="13575" b="3936"/>
          <a:stretch/>
        </p:blipFill>
        <p:spPr>
          <a:xfrm>
            <a:off x="7318352" y="4052802"/>
            <a:ext cx="3061648" cy="2149884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6238454" y="4954913"/>
            <a:ext cx="1105529" cy="313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1458425" y="4268037"/>
            <a:ext cx="2151054" cy="1552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(bad coverage of 64 individual center lines of sight from interpolated detector and pinhole geometry)</a:t>
            </a:r>
          </a:p>
        </p:txBody>
      </p:sp>
    </p:spTree>
    <p:extLst>
      <p:ext uri="{BB962C8B-B14F-4D97-AF65-F5344CB8AC3E}">
        <p14:creationId xmlns:p14="http://schemas.microsoft.com/office/powerpoint/2010/main" val="33459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 Previous Results: 2D Projection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323498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projection into ‘2D’ by treating the </a:t>
            </a:r>
            <a:r>
              <a:rPr lang="en-US" b="0" dirty="0" err="1" smtClean="0"/>
              <a:t>LoS</a:t>
            </a:r>
            <a:r>
              <a:rPr lang="en-US" b="0" dirty="0" smtClean="0"/>
              <a:t> in respective camera plane through conversion into polar coordinates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de-DE" b="0" dirty="0" err="1" smtClean="0"/>
              <a:t>create</a:t>
            </a:r>
            <a:r>
              <a:rPr lang="de-DE" b="0" dirty="0" smtClean="0"/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intersection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vector</a:t>
            </a:r>
            <a:r>
              <a:rPr lang="de-DE" b="0" dirty="0" smtClean="0">
                <a:solidFill>
                  <a:srgbClr val="FF0000"/>
                </a:solidFill>
              </a:rPr>
              <a:t> </a:t>
            </a:r>
            <a:r>
              <a:rPr lang="de-DE" b="0" dirty="0" err="1" smtClean="0"/>
              <a:t>between</a:t>
            </a:r>
            <a:r>
              <a:rPr lang="de-DE" b="0" dirty="0" smtClean="0"/>
              <a:t> </a:t>
            </a:r>
            <a:r>
              <a:rPr lang="de-DE" b="0" dirty="0" err="1" smtClean="0"/>
              <a:t>camera</a:t>
            </a:r>
            <a:r>
              <a:rPr lang="de-DE" b="0" dirty="0" smtClean="0"/>
              <a:t> 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>
                <a:solidFill>
                  <a:srgbClr val="FF0000"/>
                </a:solidFill>
              </a:rPr>
              <a:t>xy</a:t>
            </a:r>
            <a:r>
              <a:rPr lang="de-DE" b="0" dirty="0" smtClean="0">
                <a:solidFill>
                  <a:srgbClr val="FF0000"/>
                </a:solidFill>
              </a:rPr>
              <a:t>-plane</a:t>
            </a:r>
            <a:r>
              <a:rPr lang="en-US" b="0" dirty="0" smtClean="0"/>
              <a:t>, then find angle </a:t>
            </a:r>
            <a:r>
              <a:rPr lang="en-US" b="0" dirty="0" err="1" smtClean="0"/>
              <a:t>inbetween</a:t>
            </a:r>
            <a:r>
              <a:rPr lang="en-US" b="0" dirty="0" smtClean="0"/>
              <a:t> </a:t>
            </a:r>
            <a:r>
              <a:rPr lang="en-US" b="0" dirty="0" err="1" smtClean="0"/>
              <a:t>LoS</a:t>
            </a:r>
            <a:r>
              <a:rPr lang="en-US" b="0" dirty="0" smtClean="0"/>
              <a:t> and intersection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take out-of-plane angle from camera and </a:t>
            </a:r>
            <a:r>
              <a:rPr lang="en-US" b="0" dirty="0" err="1" smtClean="0"/>
              <a:t>LoS</a:t>
            </a:r>
            <a:r>
              <a:rPr lang="en-US" b="0" dirty="0" smtClean="0"/>
              <a:t> into account for ‘correct’ line length measurement when looking at cell intersections</a:t>
            </a:r>
            <a:endParaRPr lang="de-DE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9" t="16968" r="15812" b="10654"/>
          <a:stretch/>
        </p:blipFill>
        <p:spPr>
          <a:xfrm>
            <a:off x="6170598" y="3892374"/>
            <a:ext cx="4510694" cy="230904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6" t="6287" r="2440" b="1390"/>
          <a:stretch/>
        </p:blipFill>
        <p:spPr>
          <a:xfrm>
            <a:off x="7391517" y="983872"/>
            <a:ext cx="4334606" cy="2278074"/>
          </a:xfrm>
          <a:prstGeom prst="rect">
            <a:avLst/>
          </a:prstGeom>
        </p:spPr>
      </p:pic>
      <p:sp>
        <p:nvSpPr>
          <p:cNvPr id="9" name="Textplatzhalter 5"/>
          <p:cNvSpPr txBox="1">
            <a:spLocks/>
          </p:cNvSpPr>
          <p:nvPr/>
        </p:nvSpPr>
        <p:spPr>
          <a:xfrm>
            <a:off x="6646984" y="3455459"/>
            <a:ext cx="4879731" cy="563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</a:t>
            </a:r>
            <a:r>
              <a:rPr lang="en-US" sz="1800" b="0" dirty="0" err="1" smtClean="0"/>
              <a:t>VBCr</a:t>
            </a:r>
            <a:r>
              <a:rPr lang="en-US" sz="1800" b="0" dirty="0"/>
              <a:t> </a:t>
            </a:r>
            <a:r>
              <a:rPr lang="en-US" sz="1800" b="0" dirty="0" smtClean="0"/>
              <a:t>with </a:t>
            </a:r>
            <a:r>
              <a:rPr lang="en-US" sz="1800" b="0" dirty="0" smtClean="0">
                <a:solidFill>
                  <a:srgbClr val="FF0000"/>
                </a:solidFill>
              </a:rPr>
              <a:t>intersection line to </a:t>
            </a:r>
            <a:r>
              <a:rPr lang="en-US" sz="1800" b="0" dirty="0" err="1" smtClean="0">
                <a:solidFill>
                  <a:srgbClr val="FF0000"/>
                </a:solidFill>
              </a:rPr>
              <a:t>xy</a:t>
            </a:r>
            <a:r>
              <a:rPr lang="en-US" sz="1800" b="0" dirty="0" smtClean="0">
                <a:solidFill>
                  <a:srgbClr val="FF0000"/>
                </a:solidFill>
              </a:rPr>
              <a:t>-plane</a:t>
            </a:r>
            <a:r>
              <a:rPr lang="en-US" sz="1800" b="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298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to Previous Results: 2D Projection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n</a:t>
            </a:r>
            <a:r>
              <a:rPr lang="en-US" b="0" dirty="0" smtClean="0"/>
              <a:t>ow also two modes of interpolation of detector/pinhole applied</a:t>
            </a:r>
            <a:endParaRPr lang="de-DE" b="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76" y="1799491"/>
            <a:ext cx="4220107" cy="4220107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3049709" y="1445225"/>
            <a:ext cx="2446502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triangulation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24" y="1799490"/>
            <a:ext cx="4221529" cy="4221529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7774008" y="1445225"/>
            <a:ext cx="2446502" cy="445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1331915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1,822"/>
  <p:tag name="ORIGINALWIDTH" val="2137,233"/>
  <p:tag name="LATEXADDIN" val="\documentclass{article}&#10;&#10;\usepackage{amsmath}&#10;\usepackage{amsfonts}&#10;\usepackage{amssymb}&#10;\usepackage{array}&#10;&#10;\pagestyle{empty}&#10;\begin{document}&#10;&#10;$D_{\text{iaR}}=1^{n_{x}\times n_{\varphi}}$\\%&#10;$D_{\text{iaR}}=1_{\text{next line}}^{n_{x}\times n_{\varphi}}$\\%&#10;$D_{\text{iaL}}=1_{\text{previous line}}^{n_{x}\times n_{\varphi}}$\\%&#10;$D_{\text{iaU}}=1_{\text{next pixel}}^{n_{x}\times n_{\varphi}}$\\%&#10;$D_{\text{iaD}}=1_{\text{previous pixel}}^{n_{x}\times n_{\varphi}}$\\%&#10;&#10;$\text{r gradient:}\quad\quad%&#10;B_{\text{r}}=D_{\text{iaR}} - D_{\text{iaM}}$\\%&#10;&#10;$\text{phi gradient:}\quad\quad%&#10;B_{\varphi}=D_{\text{iaU}} - D_{\text{iaM}}$\\%&#10;&#10;&#10;&#10;&#10;\end{document}"/>
  <p:tag name="IGUANATEXSIZE" val="20"/>
  <p:tag name="IGUANATEXCURSOR" val="144"/>
  <p:tag name="TRANSPARENCY" val="Wahr"/>
  <p:tag name="FILENAME" val=""/>
  <p:tag name="LATEXENGINEID" val="0"/>
  <p:tag name="TEMPFOLDER" val="\\share.ipp-hgw.mpg.de\documents\pih\Documents\git\QSB_Bolometry\results\INVERSION\PROFILE\EIM_beta000_sN8_30x20x150_1.35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2,602"/>
  <p:tag name="ORIGINALWIDTH" val="1926,509"/>
  <p:tag name="LATEXADDIN" val="\documentclass{article}&#10;\usepackage{amsmath}&#10;\usepackage{amsfonts}&#10;\usepackage{amssymb}&#10;\usepackage{array}&#10;\pagestyle{empty}&#10;&#10;\begin{document}&#10;&#10;$K:\,\,\text{smoothness/gradient factor}$\\%&#10;&#10;&#10;$\text{d}r=R_{1}-R_{0}$\\%&#10;$\text{d}\varphi_{\text{FS}}=K\cdot\text{d}r_{\text{FS}}\cdot\left(\varphi_{1}-\varphi_{0}\right)$\\%&#10;&#10;$B_{\varphi,\text{FS}}=\frac{B_{\varphi}}{\text{d}\varphi_{\text{FS}}}$\\%&#10;&#10;$B_{\text{r}}^{\prime}=\frac{B_{r}}{\text{d}r}$%&#10;&#10;\end{document}"/>
  <p:tag name="IGUANATEXSIZE" val="20"/>
  <p:tag name="IGUANATEXCURSOR" val="151"/>
  <p:tag name="TRANSPARENCY" val="Wahr"/>
  <p:tag name="FILENAME" val=""/>
  <p:tag name="LATEXENGINEID" val="0"/>
  <p:tag name="TEMPFOLDER" val="\\share.ipp-hgw.mpg.de\documents\pih\Documents\git\QSB_Bolometry\results\INVERSION\PROFILE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7,9453"/>
  <p:tag name="ORIGINALWIDTH" val="2385,452"/>
  <p:tag name="LATEXADDIN" val="\documentclass{article}&#10;\usepackage{amsmath}&#10;\usepackage{amsfonts}&#10;\usepackage{amssymb}&#10;\usepackage{array}&#10;\pagestyle{empty}&#10;\begin{document}&#10;&#10;$A_{r}=1^{n_{r}\times n_{\varphi}}\cdot B_{r}\,\,,\quad\quad A_{\varphi}=1^{n_{r}\times n_{\varphi}}\cdot B_{\varphi,\text{FS}}$\\%&#10;&#10;$H=B_{r}^{\intercal}\cdot A_{r}+B_{\varphi}^{\intercal}\cdot A_{\varphi}$\\%&#10;&#10;\end{document}"/>
  <p:tag name="IGUANATEXSIZE" val="20"/>
  <p:tag name="IGUANATEXCURSOR" val="331"/>
  <p:tag name="TRANSPARENCY" val="Wahr"/>
  <p:tag name="FILENAME" val=""/>
  <p:tag name="LATEXENGINEID" val="0"/>
  <p:tag name="TEMPFOLDER" val="\\share.ipp-hgw.mpg.de\documents\pih\Documents\git\QSB_Bolometry\results\INVERSION\PROFILE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7,9453"/>
  <p:tag name="ORIGINALWIDTH" val="2385,452"/>
  <p:tag name="LATEXADDIN" val="\documentclass{article}&#10;\usepackage{amsmath}&#10;\usepackage{amsfonts}&#10;\usepackage{amssymb}&#10;\usepackage{array}&#10;\pagestyle{empty}&#10;\begin{document}&#10;&#10;$A_{r}=1^{n_{r}\times n_{\varphi}}\cdot B_{r}\,\,,\quad\quad A_{\varphi}=1^{n_{r}\times n_{\varphi}}\cdot B_{\varphi,\text{FS}}$\\%&#10;&#10;$H=B_{r}^{\intercal}\cdot A_{r}+B_{\varphi}^{\intercal}\cdot A_{\varphi}$\\%&#10;&#10;\end{document}"/>
  <p:tag name="IGUANATEXSIZE" val="20"/>
  <p:tag name="IGUANATEXCURSOR" val="330"/>
  <p:tag name="TRANSPARENCY" val="Wahr"/>
  <p:tag name="FILENAME" val=""/>
  <p:tag name="LATEXENGINEID" val="0"/>
  <p:tag name="TEMPFOLDER" val="\\share.ipp-hgw.mpg.de\documents\pih\Documents\git\QSB_Bolometry\results\INVERSION\PROFILE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5,332"/>
  <p:tag name="ORIGINALWIDTH" val="2003"/>
  <p:tag name="LATEXADDIN" val="\documentclass{article}&#10;\usepackage{amsmath}&#10;\usepackage{amsfonts}&#10;\usepackage{amssymb}&#10;\usepackage{array}&#10;\pagestyle{empty}&#10;\begin{document}&#10;&#10;$\sigma=\frac{1}{\text{d}U_{f}}\cdot1^{n_{r}\times n_{\varphi}}$\\%&#10;&#10;$T_{S}=\sigma\cdot T_{\text{geom}}$\\%&#10;&#10;$T_{T}=T_{S}^{\text{T}}\cdot T_{S}\propto\frac{1}{\left(\text{d}U_{f}\right)^{2}}$\\%&#10;&#10;$A=\left(T_{T}+\lambda\cdot H\right)$\\%&#10;&#10;$R_{\text{phantom}}=least\,\,squares\left(A,\,T_{S}^{\text{T}}\cdot f\right)$&#10;&#10;\end{document}"/>
  <p:tag name="IGUANATEXSIZE" val="20"/>
  <p:tag name="IGUANATEXCURSOR" val="458"/>
  <p:tag name="TRANSPARENCY" val="Wahr"/>
  <p:tag name="FILENAME" val=""/>
  <p:tag name="LATEXENGINEID" val="0"/>
  <p:tag name="TEMPFOLDER" val="\\share.ipp-hgw.mpg.de\documents\pih\Documents\git\QSB_Bolometry\results\INVERSION\PROFILE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2517</Words>
  <Application>Microsoft Office PowerPoint</Application>
  <PresentationFormat>Breitbild</PresentationFormat>
  <Paragraphs>422</Paragraphs>
  <Slides>62</Slides>
  <Notes>19</Notes>
  <HiddenSlides>15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67" baseType="lpstr">
      <vt:lpstr>Arial</vt:lpstr>
      <vt:lpstr>Arial Narrow</vt:lpstr>
      <vt:lpstr>Calibri</vt:lpstr>
      <vt:lpstr>Wingdings</vt:lpstr>
      <vt:lpstr>Office</vt:lpstr>
      <vt:lpstr>Report 09/01/2020</vt:lpstr>
      <vt:lpstr>Previously: Geometry Sensitivity Study </vt:lpstr>
      <vt:lpstr>Previously: Geometry Sensitivity Study </vt:lpstr>
      <vt:lpstr>Results: Tilting the Detector Fan Up/Down</vt:lpstr>
      <vt:lpstr>Results: Different Tilts from As-Built Geometry</vt:lpstr>
      <vt:lpstr>First Summary</vt:lpstr>
      <vt:lpstr>Reference to Previous Results: 2D Projection</vt:lpstr>
      <vt:lpstr>Reference to Previous Results: 2D Projection</vt:lpstr>
      <vt:lpstr>Reference to Previous Results: 2D Projection</vt:lpstr>
      <vt:lpstr>Reference to Previous Results: 2D Projection</vt:lpstr>
      <vt:lpstr>Reference to Previous Results: 2D Projection</vt:lpstr>
      <vt:lpstr>Reference to Previous Results: 2D Projection</vt:lpstr>
      <vt:lpstr>Reference to Previous Results: 2D Projection</vt:lpstr>
      <vt:lpstr>Reference to Previous Results: 2D Projection</vt:lpstr>
      <vt:lpstr>Reference to Previous Results: 2D Projection</vt:lpstr>
      <vt:lpstr>Phantom Test: Poloidal Gradient Factor</vt:lpstr>
      <vt:lpstr>Phantom Test: Poloidal Gradient Factor</vt:lpstr>
      <vt:lpstr>Phantom Test: Single Spot Off-Center</vt:lpstr>
      <vt:lpstr>Phantom Test: Single Spot Off-Center</vt:lpstr>
      <vt:lpstr>Phantom Test: Single Spot Off-Center</vt:lpstr>
      <vt:lpstr>Phantom Test: Single Spot Off-Center</vt:lpstr>
      <vt:lpstr>Phantom Test: Single Spot Off-Center</vt:lpstr>
      <vt:lpstr>Phantom Test: Single Bright Ring</vt:lpstr>
      <vt:lpstr>Phantom Test: Single Bright Ring</vt:lpstr>
      <vt:lpstr>Phantom Test: Single Bright Ring w. 5% error</vt:lpstr>
      <vt:lpstr>Phantom Test: Double Bright Rings</vt:lpstr>
      <vt:lpstr>Phantom Test: Double Bright Rings</vt:lpstr>
      <vt:lpstr>Phantom Test: Bright Ring with Intrinsic Error</vt:lpstr>
      <vt:lpstr>Phantom Test: Bright Ring with Intrinsic Error</vt:lpstr>
      <vt:lpstr>Phantom Test: Bright Ring with Intrinsic Error</vt:lpstr>
      <vt:lpstr>Phantom Test: Symmetric Island Mimic (mode = 5)</vt:lpstr>
      <vt:lpstr>Phantom Test: Symmetric Island Mimic (mode = 7)</vt:lpstr>
      <vt:lpstr>Phantom Test: Asymmetric Island Mimic (mode = 4)</vt:lpstr>
      <vt:lpstr>Phantom Test: Island Mimic and Core Radiation</vt:lpstr>
      <vt:lpstr>Phantom Test: Island Mimic and Core Radiation</vt:lpstr>
      <vt:lpstr>Phantom Test: New Cameras Towards Island Mimic</vt:lpstr>
      <vt:lpstr>STRAHL and XP: 20181010.032 Comparison</vt:lpstr>
      <vt:lpstr>STRAHL and XP: 20181010.032 Comparison</vt:lpstr>
      <vt:lpstr>STRAHL and XP: 20181010.032 Comparison</vt:lpstr>
      <vt:lpstr>STRAHL and XP: 20181010.032 Comparison</vt:lpstr>
      <vt:lpstr>XP: 20181010.032</vt:lpstr>
      <vt:lpstr>XP: 20180725.022</vt:lpstr>
      <vt:lpstr>Preliminary Conclusion and Outlook</vt:lpstr>
      <vt:lpstr>Preliminary Conclusion and Outlook</vt:lpstr>
      <vt:lpstr>Preliminary Conclusion and Outlook</vt:lpstr>
      <vt:lpstr>Preliminary Conclusion and Outlook</vt:lpstr>
      <vt:lpstr>Preliminary Conclusion and Outlook</vt:lpstr>
      <vt:lpstr>Agenda Review</vt:lpstr>
      <vt:lpstr>Agenda Review</vt:lpstr>
      <vt:lpstr>PowerPoint-Präsentation</vt:lpstr>
      <vt:lpstr>Scans from 2D Results</vt:lpstr>
      <vt:lpstr>Scans from 2D Results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414</cp:revision>
  <dcterms:created xsi:type="dcterms:W3CDTF">2018-08-24T10:28:29Z</dcterms:created>
  <dcterms:modified xsi:type="dcterms:W3CDTF">2020-12-11T07:59:13Z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